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2" r:id="rId2"/>
    <p:sldMasterId id="2147483728" r:id="rId3"/>
    <p:sldMasterId id="2147483699" r:id="rId4"/>
    <p:sldMasterId id="2147483714" r:id="rId5"/>
  </p:sldMasterIdLst>
  <p:notesMasterIdLst>
    <p:notesMasterId r:id="rId24"/>
  </p:notesMasterIdLst>
  <p:handoutMasterIdLst>
    <p:handoutMasterId r:id="rId25"/>
  </p:handoutMasterIdLst>
  <p:sldIdLst>
    <p:sldId id="372" r:id="rId6"/>
    <p:sldId id="373" r:id="rId7"/>
    <p:sldId id="394" r:id="rId8"/>
    <p:sldId id="376" r:id="rId9"/>
    <p:sldId id="377" r:id="rId10"/>
    <p:sldId id="387" r:id="rId11"/>
    <p:sldId id="388" r:id="rId12"/>
    <p:sldId id="375" r:id="rId13"/>
    <p:sldId id="382" r:id="rId14"/>
    <p:sldId id="395" r:id="rId15"/>
    <p:sldId id="374" r:id="rId16"/>
    <p:sldId id="390" r:id="rId17"/>
    <p:sldId id="391" r:id="rId18"/>
    <p:sldId id="378" r:id="rId19"/>
    <p:sldId id="393" r:id="rId20"/>
    <p:sldId id="392" r:id="rId21"/>
    <p:sldId id="389" r:id="rId22"/>
    <p:sldId id="366" r:id="rId23"/>
  </p:sldIdLst>
  <p:sldSz cx="9144000" cy="6858000" type="screen4x3"/>
  <p:notesSz cx="6811963" cy="99425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roditi Stathi" initials="AS" lastIdx="17" clrIdx="0"/>
  <p:cmAuthor id="1" name="Administrator" initials="A" lastIdx="2" clrIdx="1"/>
  <p:cmAuthor id="2" name="Jolanthe De Koning" initials="JDK"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50F"/>
    <a:srgbClr val="A1006F"/>
    <a:srgbClr val="45535F"/>
    <a:srgbClr val="484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0" autoAdjust="0"/>
    <p:restoredTop sz="87669" autoAdjust="0"/>
  </p:normalViewPr>
  <p:slideViewPr>
    <p:cSldViewPr>
      <p:cViewPr varScale="1">
        <p:scale>
          <a:sx n="72" d="100"/>
          <a:sy n="72" d="100"/>
        </p:scale>
        <p:origin x="797"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Social care need</a:t>
            </a:r>
          </a:p>
          <a:p>
            <a:pPr>
              <a:defRPr/>
            </a:pPr>
            <a:r>
              <a:rPr lang="en-GB" sz="1200" dirty="0" smtClean="0"/>
              <a:t>% of adults who report needing help with Activities</a:t>
            </a:r>
            <a:r>
              <a:rPr lang="en-GB" sz="1200" baseline="0" dirty="0" smtClean="0"/>
              <a:t> of Daily Living</a:t>
            </a:r>
            <a:endParaRPr lang="en-GB" sz="12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c:v>
                </c:pt>
                <c:pt idx="1">
                  <c:v>65-70</c:v>
                </c:pt>
                <c:pt idx="2">
                  <c:v>85+</c:v>
                </c:pt>
              </c:strCache>
            </c:strRef>
          </c:cat>
          <c:val>
            <c:numRef>
              <c:f>Sheet1!$B$2:$B$4</c:f>
              <c:numCache>
                <c:formatCode>General</c:formatCode>
                <c:ptCount val="3"/>
                <c:pt idx="0">
                  <c:v>24</c:v>
                </c:pt>
                <c:pt idx="1">
                  <c:v>13</c:v>
                </c:pt>
                <c:pt idx="2">
                  <c:v>46</c:v>
                </c:pt>
              </c:numCache>
            </c:numRef>
          </c:val>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c:v>
                </c:pt>
                <c:pt idx="1">
                  <c:v>65-70</c:v>
                </c:pt>
                <c:pt idx="2">
                  <c:v>85+</c:v>
                </c:pt>
              </c:strCache>
            </c:strRef>
          </c:cat>
          <c:val>
            <c:numRef>
              <c:f>Sheet1!$C$2:$C$4</c:f>
              <c:numCache>
                <c:formatCode>General</c:formatCode>
                <c:ptCount val="3"/>
                <c:pt idx="0">
                  <c:v>33</c:v>
                </c:pt>
                <c:pt idx="1">
                  <c:v>21</c:v>
                </c:pt>
                <c:pt idx="2">
                  <c:v>59</c:v>
                </c:pt>
              </c:numCache>
            </c:numRef>
          </c:val>
        </c:ser>
        <c:dLbls>
          <c:showLegendKey val="0"/>
          <c:showVal val="0"/>
          <c:showCatName val="0"/>
          <c:showSerName val="0"/>
          <c:showPercent val="0"/>
          <c:showBubbleSize val="0"/>
        </c:dLbls>
        <c:gapWidth val="219"/>
        <c:overlap val="-27"/>
        <c:axId val="196954672"/>
        <c:axId val="196955064"/>
      </c:barChart>
      <c:catAx>
        <c:axId val="19695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955064"/>
        <c:crosses val="autoZero"/>
        <c:auto val="1"/>
        <c:lblAlgn val="ctr"/>
        <c:lblOffset val="100"/>
        <c:noMultiLvlLbl val="0"/>
      </c:catAx>
      <c:valAx>
        <c:axId val="196955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95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6-01-12T13:26:29.828" idx="3">
    <p:pos x="4723" y="2462"/>
    <p:text>This needs to be added. I don't know where to find this information, so it's over to you Afroditi.</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4674C-DE80-4F67-B96F-C85CC3694906}" type="doc">
      <dgm:prSet loTypeId="urn:microsoft.com/office/officeart/2005/8/layout/process2" loCatId="process" qsTypeId="urn:microsoft.com/office/officeart/2005/8/quickstyle/simple1" qsCatId="simple" csTypeId="urn:microsoft.com/office/officeart/2005/8/colors/colorful1" csCatId="colorful" phldr="1"/>
      <dgm:spPr/>
    </dgm:pt>
    <dgm:pt modelId="{A81D2486-B4B1-4A4B-ADB7-39B21096A300}">
      <dgm:prSet phldrT="[Text]"/>
      <dgm:spPr>
        <a:xfrm>
          <a:off x="0" y="496"/>
          <a:ext cx="3908425" cy="581336"/>
        </a:xfrm>
        <a:prstGeom prst="roundRect">
          <a:avLst>
            <a:gd name="adj" fmla="val 10000"/>
          </a:avLst>
        </a:prstGeom>
        <a:solidFill>
          <a:srgbClr val="9D074E">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entury Gothic" panose="020B0502020202020204"/>
              <a:ea typeface="+mn-ea"/>
              <a:cs typeface="+mn-cs"/>
            </a:rPr>
            <a:t>Sedentary and low activity habits</a:t>
          </a:r>
          <a:endParaRPr lang="en-GB" dirty="0">
            <a:solidFill>
              <a:sysClr val="window" lastClr="FFFFFF"/>
            </a:solidFill>
            <a:latin typeface="Century Gothic" panose="020B0502020202020204"/>
            <a:ea typeface="+mn-ea"/>
            <a:cs typeface="+mn-cs"/>
          </a:endParaRPr>
        </a:p>
      </dgm:t>
    </dgm:pt>
    <dgm:pt modelId="{1DA92DE3-4AB7-4FB4-A018-F382F610F56A}" type="parTrans" cxnId="{3C3B39DC-EDA9-45A0-BED5-4258B5B5010F}">
      <dgm:prSet/>
      <dgm:spPr/>
      <dgm:t>
        <a:bodyPr/>
        <a:lstStyle/>
        <a:p>
          <a:endParaRPr lang="en-GB"/>
        </a:p>
      </dgm:t>
    </dgm:pt>
    <dgm:pt modelId="{FAE0B385-4A2C-42E7-868C-6BB97B1F5BE3}" type="sibTrans" cxnId="{3C3B39DC-EDA9-45A0-BED5-4258B5B5010F}">
      <dgm:prSet/>
      <dgm:spPr>
        <a:xfrm rot="5400000">
          <a:off x="1845211" y="596366"/>
          <a:ext cx="218001" cy="261601"/>
        </a:xfrm>
        <a:prstGeom prst="rightArrow">
          <a:avLst>
            <a:gd name="adj1" fmla="val 60000"/>
            <a:gd name="adj2" fmla="val 50000"/>
          </a:avLst>
        </a:prstGeom>
        <a:solidFill>
          <a:srgbClr val="9D074E">
            <a:hueOff val="0"/>
            <a:satOff val="0"/>
            <a:lumOff val="0"/>
            <a:alphaOff val="0"/>
          </a:srgbClr>
        </a:solidFill>
        <a:ln>
          <a:noFill/>
        </a:ln>
        <a:effectLst/>
      </dgm:spPr>
      <dgm:t>
        <a:bodyPr/>
        <a:lstStyle/>
        <a:p>
          <a:endParaRPr lang="en-GB">
            <a:solidFill>
              <a:sysClr val="window" lastClr="FFFFFF"/>
            </a:solidFill>
            <a:latin typeface="Century Gothic" panose="020B0502020202020204"/>
            <a:ea typeface="+mn-ea"/>
            <a:cs typeface="+mn-cs"/>
          </a:endParaRPr>
        </a:p>
      </dgm:t>
    </dgm:pt>
    <dgm:pt modelId="{D8D8F90D-D9E2-416D-A710-05093F35E515}">
      <dgm:prSet phldrT="[Text]"/>
      <dgm:spPr>
        <a:xfrm>
          <a:off x="0" y="872501"/>
          <a:ext cx="3908425" cy="581336"/>
        </a:xfrm>
        <a:prstGeom prst="roundRect">
          <a:avLst>
            <a:gd name="adj" fmla="val 10000"/>
          </a:avLst>
        </a:prstGeom>
        <a:solidFill>
          <a:srgbClr val="7F2294">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entury Gothic" panose="020B0502020202020204"/>
              <a:ea typeface="+mn-ea"/>
              <a:cs typeface="+mn-cs"/>
            </a:rPr>
            <a:t>Decline in physical and cognitive function</a:t>
          </a:r>
          <a:endParaRPr lang="en-GB" dirty="0">
            <a:solidFill>
              <a:sysClr val="window" lastClr="FFFFFF"/>
            </a:solidFill>
            <a:latin typeface="Century Gothic" panose="020B0502020202020204"/>
            <a:ea typeface="+mn-ea"/>
            <a:cs typeface="+mn-cs"/>
          </a:endParaRPr>
        </a:p>
      </dgm:t>
    </dgm:pt>
    <dgm:pt modelId="{F0CF6C5A-779D-433F-B8CF-931AEFF27A85}" type="parTrans" cxnId="{12281EB8-AC7F-4DE9-8109-5A1F40EDFE30}">
      <dgm:prSet/>
      <dgm:spPr/>
      <dgm:t>
        <a:bodyPr/>
        <a:lstStyle/>
        <a:p>
          <a:endParaRPr lang="en-GB"/>
        </a:p>
      </dgm:t>
    </dgm:pt>
    <dgm:pt modelId="{30F702C3-2575-4ECA-8717-6F4454DAC733}" type="sibTrans" cxnId="{12281EB8-AC7F-4DE9-8109-5A1F40EDFE30}">
      <dgm:prSet/>
      <dgm:spPr>
        <a:xfrm rot="5400000">
          <a:off x="1845211" y="1468371"/>
          <a:ext cx="218001" cy="261601"/>
        </a:xfrm>
        <a:prstGeom prst="rightArrow">
          <a:avLst>
            <a:gd name="adj1" fmla="val 60000"/>
            <a:gd name="adj2" fmla="val 50000"/>
          </a:avLst>
        </a:prstGeom>
        <a:solidFill>
          <a:srgbClr val="7F2294">
            <a:hueOff val="0"/>
            <a:satOff val="0"/>
            <a:lumOff val="0"/>
            <a:alphaOff val="0"/>
          </a:srgbClr>
        </a:solidFill>
        <a:ln>
          <a:noFill/>
        </a:ln>
        <a:effectLst/>
      </dgm:spPr>
      <dgm:t>
        <a:bodyPr/>
        <a:lstStyle/>
        <a:p>
          <a:endParaRPr lang="en-GB">
            <a:solidFill>
              <a:sysClr val="window" lastClr="FFFFFF"/>
            </a:solidFill>
            <a:latin typeface="Century Gothic" panose="020B0502020202020204"/>
            <a:ea typeface="+mn-ea"/>
            <a:cs typeface="+mn-cs"/>
          </a:endParaRPr>
        </a:p>
      </dgm:t>
    </dgm:pt>
    <dgm:pt modelId="{19328794-1420-466D-8549-3120D5DC933A}">
      <dgm:prSet phldrT="[Text]"/>
      <dgm:spPr>
        <a:xfrm>
          <a:off x="0" y="1744506"/>
          <a:ext cx="3908425" cy="581336"/>
        </a:xfrm>
        <a:prstGeom prst="roundRect">
          <a:avLst>
            <a:gd name="adj" fmla="val 10000"/>
          </a:avLst>
        </a:prstGeom>
        <a:solidFill>
          <a:srgbClr val="8D65EA">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entury Gothic" panose="020B0502020202020204"/>
              <a:ea typeface="+mn-ea"/>
              <a:cs typeface="+mn-cs"/>
            </a:rPr>
            <a:t>Increasing isolation and loss of independence</a:t>
          </a:r>
          <a:endParaRPr lang="en-GB" dirty="0">
            <a:solidFill>
              <a:sysClr val="window" lastClr="FFFFFF"/>
            </a:solidFill>
            <a:latin typeface="Century Gothic" panose="020B0502020202020204"/>
            <a:ea typeface="+mn-ea"/>
            <a:cs typeface="+mn-cs"/>
          </a:endParaRPr>
        </a:p>
      </dgm:t>
    </dgm:pt>
    <dgm:pt modelId="{086DCD32-9416-4449-896B-A1D294096A46}" type="parTrans" cxnId="{8EF14E69-054E-4F30-9EC7-03D4474D53A7}">
      <dgm:prSet/>
      <dgm:spPr/>
      <dgm:t>
        <a:bodyPr/>
        <a:lstStyle/>
        <a:p>
          <a:endParaRPr lang="en-GB"/>
        </a:p>
      </dgm:t>
    </dgm:pt>
    <dgm:pt modelId="{62D37747-F654-4C19-8FA9-B79B0B18841C}" type="sibTrans" cxnId="{8EF14E69-054E-4F30-9EC7-03D4474D53A7}">
      <dgm:prSet/>
      <dgm:spPr>
        <a:xfrm rot="5400000">
          <a:off x="1845211" y="2340376"/>
          <a:ext cx="218001" cy="261601"/>
        </a:xfrm>
        <a:prstGeom prst="rightArrow">
          <a:avLst>
            <a:gd name="adj1" fmla="val 60000"/>
            <a:gd name="adj2" fmla="val 50000"/>
          </a:avLst>
        </a:prstGeom>
        <a:solidFill>
          <a:srgbClr val="8D65EA">
            <a:hueOff val="0"/>
            <a:satOff val="0"/>
            <a:lumOff val="0"/>
            <a:alphaOff val="0"/>
          </a:srgbClr>
        </a:solidFill>
        <a:ln>
          <a:noFill/>
        </a:ln>
        <a:effectLst/>
      </dgm:spPr>
      <dgm:t>
        <a:bodyPr/>
        <a:lstStyle/>
        <a:p>
          <a:endParaRPr lang="en-GB">
            <a:solidFill>
              <a:sysClr val="window" lastClr="FFFFFF"/>
            </a:solidFill>
            <a:latin typeface="Century Gothic" panose="020B0502020202020204"/>
            <a:ea typeface="+mn-ea"/>
            <a:cs typeface="+mn-cs"/>
          </a:endParaRPr>
        </a:p>
      </dgm:t>
    </dgm:pt>
    <dgm:pt modelId="{93BF406B-85F6-4A53-8755-92561DC737BD}">
      <dgm:prSet phldrT="[Text]"/>
      <dgm:spPr>
        <a:xfrm>
          <a:off x="0" y="3488516"/>
          <a:ext cx="3908425" cy="581336"/>
        </a:xfrm>
        <a:prstGeom prst="roundRect">
          <a:avLst>
            <a:gd name="adj" fmla="val 10000"/>
          </a:avLst>
        </a:prstGeom>
        <a:solidFill>
          <a:srgbClr val="127CA4">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entury Gothic" panose="020B0502020202020204"/>
              <a:ea typeface="+mn-ea"/>
              <a:cs typeface="+mn-cs"/>
            </a:rPr>
            <a:t>Premature death / poor quality of life / huge health and social care bills</a:t>
          </a:r>
          <a:endParaRPr lang="en-GB" dirty="0">
            <a:solidFill>
              <a:sysClr val="window" lastClr="FFFFFF"/>
            </a:solidFill>
            <a:latin typeface="Century Gothic" panose="020B0502020202020204"/>
            <a:ea typeface="+mn-ea"/>
            <a:cs typeface="+mn-cs"/>
          </a:endParaRPr>
        </a:p>
      </dgm:t>
    </dgm:pt>
    <dgm:pt modelId="{C1ED1471-FFF3-458F-A81A-F44040A251D8}" type="parTrans" cxnId="{F3C5D4E4-5E51-4B50-ABCE-DF1229B4735B}">
      <dgm:prSet/>
      <dgm:spPr/>
      <dgm:t>
        <a:bodyPr/>
        <a:lstStyle/>
        <a:p>
          <a:endParaRPr lang="en-GB"/>
        </a:p>
      </dgm:t>
    </dgm:pt>
    <dgm:pt modelId="{5768714B-ACE8-466C-A085-98043EECE9E1}" type="sibTrans" cxnId="{F3C5D4E4-5E51-4B50-ABCE-DF1229B4735B}">
      <dgm:prSet/>
      <dgm:spPr/>
      <dgm:t>
        <a:bodyPr/>
        <a:lstStyle/>
        <a:p>
          <a:endParaRPr lang="en-GB"/>
        </a:p>
      </dgm:t>
    </dgm:pt>
    <dgm:pt modelId="{BA1CE71E-86C6-4146-86DF-5ECB3C3DCA0C}">
      <dgm:prSet phldrT="[Text]"/>
      <dgm:spPr>
        <a:xfrm>
          <a:off x="0" y="2616511"/>
          <a:ext cx="3908425" cy="581336"/>
        </a:xfrm>
        <a:prstGeom prst="roundRect">
          <a:avLst>
            <a:gd name="adj" fmla="val 10000"/>
          </a:avLst>
        </a:prstGeom>
        <a:solidFill>
          <a:srgbClr val="588FE2">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entury Gothic" panose="020B0502020202020204"/>
              <a:ea typeface="+mn-ea"/>
              <a:cs typeface="+mn-cs"/>
            </a:rPr>
            <a:t>Accelerated biological aging / chronic disease</a:t>
          </a:r>
          <a:endParaRPr lang="en-GB" dirty="0">
            <a:solidFill>
              <a:sysClr val="window" lastClr="FFFFFF"/>
            </a:solidFill>
            <a:latin typeface="Century Gothic" panose="020B0502020202020204"/>
            <a:ea typeface="+mn-ea"/>
            <a:cs typeface="+mn-cs"/>
          </a:endParaRPr>
        </a:p>
      </dgm:t>
    </dgm:pt>
    <dgm:pt modelId="{A78E5877-5D1D-47B0-B55B-5C7AA19BE0E4}" type="parTrans" cxnId="{9177AF30-DEE2-42DD-A748-1719A73FAF9D}">
      <dgm:prSet/>
      <dgm:spPr/>
      <dgm:t>
        <a:bodyPr/>
        <a:lstStyle/>
        <a:p>
          <a:endParaRPr lang="en-GB"/>
        </a:p>
      </dgm:t>
    </dgm:pt>
    <dgm:pt modelId="{0A4EF0E8-EBE5-4C54-AA8B-9C09407C2E5F}" type="sibTrans" cxnId="{9177AF30-DEE2-42DD-A748-1719A73FAF9D}">
      <dgm:prSet/>
      <dgm:spPr>
        <a:xfrm rot="5400000">
          <a:off x="1845211" y="3212381"/>
          <a:ext cx="218001" cy="261601"/>
        </a:xfrm>
        <a:prstGeom prst="rightArrow">
          <a:avLst>
            <a:gd name="adj1" fmla="val 60000"/>
            <a:gd name="adj2" fmla="val 50000"/>
          </a:avLst>
        </a:prstGeom>
        <a:solidFill>
          <a:srgbClr val="588FE2">
            <a:hueOff val="0"/>
            <a:satOff val="0"/>
            <a:lumOff val="0"/>
            <a:alphaOff val="0"/>
          </a:srgbClr>
        </a:solidFill>
        <a:ln>
          <a:noFill/>
        </a:ln>
        <a:effectLst/>
      </dgm:spPr>
      <dgm:t>
        <a:bodyPr/>
        <a:lstStyle/>
        <a:p>
          <a:endParaRPr lang="en-GB">
            <a:solidFill>
              <a:sysClr val="window" lastClr="FFFFFF"/>
            </a:solidFill>
            <a:latin typeface="Century Gothic" panose="020B0502020202020204"/>
            <a:ea typeface="+mn-ea"/>
            <a:cs typeface="+mn-cs"/>
          </a:endParaRPr>
        </a:p>
      </dgm:t>
    </dgm:pt>
    <dgm:pt modelId="{8056F120-7C50-4E62-A10D-12F1E1268A4E}" type="pres">
      <dgm:prSet presAssocID="{8A44674C-DE80-4F67-B96F-C85CC3694906}" presName="linearFlow" presStyleCnt="0">
        <dgm:presLayoutVars>
          <dgm:resizeHandles val="exact"/>
        </dgm:presLayoutVars>
      </dgm:prSet>
      <dgm:spPr/>
    </dgm:pt>
    <dgm:pt modelId="{136012DF-172F-4937-85E2-A278B1C34E59}" type="pres">
      <dgm:prSet presAssocID="{A81D2486-B4B1-4A4B-ADB7-39B21096A300}" presName="node" presStyleLbl="node1" presStyleIdx="0" presStyleCnt="5" custScaleX="372296">
        <dgm:presLayoutVars>
          <dgm:bulletEnabled val="1"/>
        </dgm:presLayoutVars>
      </dgm:prSet>
      <dgm:spPr/>
      <dgm:t>
        <a:bodyPr/>
        <a:lstStyle/>
        <a:p>
          <a:endParaRPr lang="en-GB"/>
        </a:p>
      </dgm:t>
    </dgm:pt>
    <dgm:pt modelId="{451BD1C0-5ABE-4305-AD8E-789F5AB1F3A5}" type="pres">
      <dgm:prSet presAssocID="{FAE0B385-4A2C-42E7-868C-6BB97B1F5BE3}" presName="sibTrans" presStyleLbl="sibTrans2D1" presStyleIdx="0" presStyleCnt="4"/>
      <dgm:spPr/>
      <dgm:t>
        <a:bodyPr/>
        <a:lstStyle/>
        <a:p>
          <a:endParaRPr lang="en-GB"/>
        </a:p>
      </dgm:t>
    </dgm:pt>
    <dgm:pt modelId="{2C8207E7-72F8-464A-851E-D29F34EED807}" type="pres">
      <dgm:prSet presAssocID="{FAE0B385-4A2C-42E7-868C-6BB97B1F5BE3}" presName="connectorText" presStyleLbl="sibTrans2D1" presStyleIdx="0" presStyleCnt="4"/>
      <dgm:spPr/>
      <dgm:t>
        <a:bodyPr/>
        <a:lstStyle/>
        <a:p>
          <a:endParaRPr lang="en-GB"/>
        </a:p>
      </dgm:t>
    </dgm:pt>
    <dgm:pt modelId="{7F0A4D0A-59C2-4C72-A246-5578E3930724}" type="pres">
      <dgm:prSet presAssocID="{D8D8F90D-D9E2-416D-A710-05093F35E515}" presName="node" presStyleLbl="node1" presStyleIdx="1" presStyleCnt="5" custScaleX="372296">
        <dgm:presLayoutVars>
          <dgm:bulletEnabled val="1"/>
        </dgm:presLayoutVars>
      </dgm:prSet>
      <dgm:spPr/>
      <dgm:t>
        <a:bodyPr/>
        <a:lstStyle/>
        <a:p>
          <a:endParaRPr lang="en-GB"/>
        </a:p>
      </dgm:t>
    </dgm:pt>
    <dgm:pt modelId="{D6548A01-7D25-462F-97BE-7BA96E352011}" type="pres">
      <dgm:prSet presAssocID="{30F702C3-2575-4ECA-8717-6F4454DAC733}" presName="sibTrans" presStyleLbl="sibTrans2D1" presStyleIdx="1" presStyleCnt="4"/>
      <dgm:spPr/>
      <dgm:t>
        <a:bodyPr/>
        <a:lstStyle/>
        <a:p>
          <a:endParaRPr lang="en-GB"/>
        </a:p>
      </dgm:t>
    </dgm:pt>
    <dgm:pt modelId="{126B8A03-9DD4-4789-98C2-D6D4149166FC}" type="pres">
      <dgm:prSet presAssocID="{30F702C3-2575-4ECA-8717-6F4454DAC733}" presName="connectorText" presStyleLbl="sibTrans2D1" presStyleIdx="1" presStyleCnt="4"/>
      <dgm:spPr/>
      <dgm:t>
        <a:bodyPr/>
        <a:lstStyle/>
        <a:p>
          <a:endParaRPr lang="en-GB"/>
        </a:p>
      </dgm:t>
    </dgm:pt>
    <dgm:pt modelId="{FE17FCB5-7576-4654-9907-53C1EBBC2458}" type="pres">
      <dgm:prSet presAssocID="{19328794-1420-466D-8549-3120D5DC933A}" presName="node" presStyleLbl="node1" presStyleIdx="2" presStyleCnt="5" custScaleX="372296">
        <dgm:presLayoutVars>
          <dgm:bulletEnabled val="1"/>
        </dgm:presLayoutVars>
      </dgm:prSet>
      <dgm:spPr/>
      <dgm:t>
        <a:bodyPr/>
        <a:lstStyle/>
        <a:p>
          <a:endParaRPr lang="en-GB"/>
        </a:p>
      </dgm:t>
    </dgm:pt>
    <dgm:pt modelId="{F517D1BF-8EBE-4F59-91A3-96D3D2950516}" type="pres">
      <dgm:prSet presAssocID="{62D37747-F654-4C19-8FA9-B79B0B18841C}" presName="sibTrans" presStyleLbl="sibTrans2D1" presStyleIdx="2" presStyleCnt="4"/>
      <dgm:spPr/>
      <dgm:t>
        <a:bodyPr/>
        <a:lstStyle/>
        <a:p>
          <a:endParaRPr lang="en-GB"/>
        </a:p>
      </dgm:t>
    </dgm:pt>
    <dgm:pt modelId="{665362E1-6598-41CE-BDFC-62E4262A246F}" type="pres">
      <dgm:prSet presAssocID="{62D37747-F654-4C19-8FA9-B79B0B18841C}" presName="connectorText" presStyleLbl="sibTrans2D1" presStyleIdx="2" presStyleCnt="4"/>
      <dgm:spPr/>
      <dgm:t>
        <a:bodyPr/>
        <a:lstStyle/>
        <a:p>
          <a:endParaRPr lang="en-GB"/>
        </a:p>
      </dgm:t>
    </dgm:pt>
    <dgm:pt modelId="{8E90121E-2272-43F7-ACAB-6648D2D70AE3}" type="pres">
      <dgm:prSet presAssocID="{BA1CE71E-86C6-4146-86DF-5ECB3C3DCA0C}" presName="node" presStyleLbl="node1" presStyleIdx="3" presStyleCnt="5" custScaleX="372296">
        <dgm:presLayoutVars>
          <dgm:bulletEnabled val="1"/>
        </dgm:presLayoutVars>
      </dgm:prSet>
      <dgm:spPr/>
      <dgm:t>
        <a:bodyPr/>
        <a:lstStyle/>
        <a:p>
          <a:endParaRPr lang="en-GB"/>
        </a:p>
      </dgm:t>
    </dgm:pt>
    <dgm:pt modelId="{3FC49A59-9B9A-488B-8506-426FFD2CF123}" type="pres">
      <dgm:prSet presAssocID="{0A4EF0E8-EBE5-4C54-AA8B-9C09407C2E5F}" presName="sibTrans" presStyleLbl="sibTrans2D1" presStyleIdx="3" presStyleCnt="4"/>
      <dgm:spPr/>
      <dgm:t>
        <a:bodyPr/>
        <a:lstStyle/>
        <a:p>
          <a:endParaRPr lang="en-GB"/>
        </a:p>
      </dgm:t>
    </dgm:pt>
    <dgm:pt modelId="{7358839B-7CE1-4C91-B6FA-D00108A37B92}" type="pres">
      <dgm:prSet presAssocID="{0A4EF0E8-EBE5-4C54-AA8B-9C09407C2E5F}" presName="connectorText" presStyleLbl="sibTrans2D1" presStyleIdx="3" presStyleCnt="4"/>
      <dgm:spPr/>
      <dgm:t>
        <a:bodyPr/>
        <a:lstStyle/>
        <a:p>
          <a:endParaRPr lang="en-GB"/>
        </a:p>
      </dgm:t>
    </dgm:pt>
    <dgm:pt modelId="{52480B98-649D-4875-A373-972140812B47}" type="pres">
      <dgm:prSet presAssocID="{93BF406B-85F6-4A53-8755-92561DC737BD}" presName="node" presStyleLbl="node1" presStyleIdx="4" presStyleCnt="5" custScaleX="372296">
        <dgm:presLayoutVars>
          <dgm:bulletEnabled val="1"/>
        </dgm:presLayoutVars>
      </dgm:prSet>
      <dgm:spPr/>
      <dgm:t>
        <a:bodyPr/>
        <a:lstStyle/>
        <a:p>
          <a:endParaRPr lang="en-GB"/>
        </a:p>
      </dgm:t>
    </dgm:pt>
  </dgm:ptLst>
  <dgm:cxnLst>
    <dgm:cxn modelId="{25E0256C-7938-4A41-B52D-34EFAB0526CE}" type="presOf" srcId="{30F702C3-2575-4ECA-8717-6F4454DAC733}" destId="{126B8A03-9DD4-4789-98C2-D6D4149166FC}" srcOrd="1" destOrd="0" presId="urn:microsoft.com/office/officeart/2005/8/layout/process2"/>
    <dgm:cxn modelId="{04060EB9-3797-4A71-AAE8-FE7817A49A56}" type="presOf" srcId="{FAE0B385-4A2C-42E7-868C-6BB97B1F5BE3}" destId="{451BD1C0-5ABE-4305-AD8E-789F5AB1F3A5}" srcOrd="0" destOrd="0" presId="urn:microsoft.com/office/officeart/2005/8/layout/process2"/>
    <dgm:cxn modelId="{3C3B39DC-EDA9-45A0-BED5-4258B5B5010F}" srcId="{8A44674C-DE80-4F67-B96F-C85CC3694906}" destId="{A81D2486-B4B1-4A4B-ADB7-39B21096A300}" srcOrd="0" destOrd="0" parTransId="{1DA92DE3-4AB7-4FB4-A018-F382F610F56A}" sibTransId="{FAE0B385-4A2C-42E7-868C-6BB97B1F5BE3}"/>
    <dgm:cxn modelId="{DAAA5AE8-941F-4874-933C-3D0F705C3AB7}" type="presOf" srcId="{62D37747-F654-4C19-8FA9-B79B0B18841C}" destId="{665362E1-6598-41CE-BDFC-62E4262A246F}" srcOrd="1" destOrd="0" presId="urn:microsoft.com/office/officeart/2005/8/layout/process2"/>
    <dgm:cxn modelId="{925F12BE-BA74-438E-B1ED-BC9001526D20}" type="presOf" srcId="{0A4EF0E8-EBE5-4C54-AA8B-9C09407C2E5F}" destId="{3FC49A59-9B9A-488B-8506-426FFD2CF123}" srcOrd="0" destOrd="0" presId="urn:microsoft.com/office/officeart/2005/8/layout/process2"/>
    <dgm:cxn modelId="{3E30978C-D506-4594-98A7-A715B70CBC45}" type="presOf" srcId="{8A44674C-DE80-4F67-B96F-C85CC3694906}" destId="{8056F120-7C50-4E62-A10D-12F1E1268A4E}" srcOrd="0" destOrd="0" presId="urn:microsoft.com/office/officeart/2005/8/layout/process2"/>
    <dgm:cxn modelId="{9177AF30-DEE2-42DD-A748-1719A73FAF9D}" srcId="{8A44674C-DE80-4F67-B96F-C85CC3694906}" destId="{BA1CE71E-86C6-4146-86DF-5ECB3C3DCA0C}" srcOrd="3" destOrd="0" parTransId="{A78E5877-5D1D-47B0-B55B-5C7AA19BE0E4}" sibTransId="{0A4EF0E8-EBE5-4C54-AA8B-9C09407C2E5F}"/>
    <dgm:cxn modelId="{C10580E8-CE5C-43D5-A7E7-DD98B99FE1A0}" type="presOf" srcId="{BA1CE71E-86C6-4146-86DF-5ECB3C3DCA0C}" destId="{8E90121E-2272-43F7-ACAB-6648D2D70AE3}" srcOrd="0" destOrd="0" presId="urn:microsoft.com/office/officeart/2005/8/layout/process2"/>
    <dgm:cxn modelId="{27CE9A4C-D47D-449D-8FB8-6962D21FDA87}" type="presOf" srcId="{62D37747-F654-4C19-8FA9-B79B0B18841C}" destId="{F517D1BF-8EBE-4F59-91A3-96D3D2950516}" srcOrd="0" destOrd="0" presId="urn:microsoft.com/office/officeart/2005/8/layout/process2"/>
    <dgm:cxn modelId="{61C243CB-3136-441A-86FA-FBEC9AF170A7}" type="presOf" srcId="{FAE0B385-4A2C-42E7-868C-6BB97B1F5BE3}" destId="{2C8207E7-72F8-464A-851E-D29F34EED807}" srcOrd="1" destOrd="0" presId="urn:microsoft.com/office/officeart/2005/8/layout/process2"/>
    <dgm:cxn modelId="{DFE12DCC-E6B3-4169-96CF-77DE236F0D83}" type="presOf" srcId="{0A4EF0E8-EBE5-4C54-AA8B-9C09407C2E5F}" destId="{7358839B-7CE1-4C91-B6FA-D00108A37B92}" srcOrd="1" destOrd="0" presId="urn:microsoft.com/office/officeart/2005/8/layout/process2"/>
    <dgm:cxn modelId="{1EF631CA-E1CC-488D-AF79-D88DECA1F3C1}" type="presOf" srcId="{93BF406B-85F6-4A53-8755-92561DC737BD}" destId="{52480B98-649D-4875-A373-972140812B47}" srcOrd="0" destOrd="0" presId="urn:microsoft.com/office/officeart/2005/8/layout/process2"/>
    <dgm:cxn modelId="{8EF14E69-054E-4F30-9EC7-03D4474D53A7}" srcId="{8A44674C-DE80-4F67-B96F-C85CC3694906}" destId="{19328794-1420-466D-8549-3120D5DC933A}" srcOrd="2" destOrd="0" parTransId="{086DCD32-9416-4449-896B-A1D294096A46}" sibTransId="{62D37747-F654-4C19-8FA9-B79B0B18841C}"/>
    <dgm:cxn modelId="{12281EB8-AC7F-4DE9-8109-5A1F40EDFE30}" srcId="{8A44674C-DE80-4F67-B96F-C85CC3694906}" destId="{D8D8F90D-D9E2-416D-A710-05093F35E515}" srcOrd="1" destOrd="0" parTransId="{F0CF6C5A-779D-433F-B8CF-931AEFF27A85}" sibTransId="{30F702C3-2575-4ECA-8717-6F4454DAC733}"/>
    <dgm:cxn modelId="{04A69C5E-ADF3-4ABF-8107-DEE77BD6B38C}" type="presOf" srcId="{30F702C3-2575-4ECA-8717-6F4454DAC733}" destId="{D6548A01-7D25-462F-97BE-7BA96E352011}" srcOrd="0" destOrd="0" presId="urn:microsoft.com/office/officeart/2005/8/layout/process2"/>
    <dgm:cxn modelId="{5DFBD102-A388-4B46-805F-2E1D7F6E2E9D}" type="presOf" srcId="{A81D2486-B4B1-4A4B-ADB7-39B21096A300}" destId="{136012DF-172F-4937-85E2-A278B1C34E59}" srcOrd="0" destOrd="0" presId="urn:microsoft.com/office/officeart/2005/8/layout/process2"/>
    <dgm:cxn modelId="{EE457D7D-60A7-4D2A-995C-CD42C352D800}" type="presOf" srcId="{19328794-1420-466D-8549-3120D5DC933A}" destId="{FE17FCB5-7576-4654-9907-53C1EBBC2458}" srcOrd="0" destOrd="0" presId="urn:microsoft.com/office/officeart/2005/8/layout/process2"/>
    <dgm:cxn modelId="{757F233C-2C69-4321-9BFB-92C33381F2DF}" type="presOf" srcId="{D8D8F90D-D9E2-416D-A710-05093F35E515}" destId="{7F0A4D0A-59C2-4C72-A246-5578E3930724}" srcOrd="0" destOrd="0" presId="urn:microsoft.com/office/officeart/2005/8/layout/process2"/>
    <dgm:cxn modelId="{F3C5D4E4-5E51-4B50-ABCE-DF1229B4735B}" srcId="{8A44674C-DE80-4F67-B96F-C85CC3694906}" destId="{93BF406B-85F6-4A53-8755-92561DC737BD}" srcOrd="4" destOrd="0" parTransId="{C1ED1471-FFF3-458F-A81A-F44040A251D8}" sibTransId="{5768714B-ACE8-466C-A085-98043EECE9E1}"/>
    <dgm:cxn modelId="{AE96A0E9-2B6D-457E-A508-EFCD764101A1}" type="presParOf" srcId="{8056F120-7C50-4E62-A10D-12F1E1268A4E}" destId="{136012DF-172F-4937-85E2-A278B1C34E59}" srcOrd="0" destOrd="0" presId="urn:microsoft.com/office/officeart/2005/8/layout/process2"/>
    <dgm:cxn modelId="{6DF42779-983E-4307-A132-584F4FDA6DCA}" type="presParOf" srcId="{8056F120-7C50-4E62-A10D-12F1E1268A4E}" destId="{451BD1C0-5ABE-4305-AD8E-789F5AB1F3A5}" srcOrd="1" destOrd="0" presId="urn:microsoft.com/office/officeart/2005/8/layout/process2"/>
    <dgm:cxn modelId="{C4D4D212-D2A7-452B-9973-FF23200A41BE}" type="presParOf" srcId="{451BD1C0-5ABE-4305-AD8E-789F5AB1F3A5}" destId="{2C8207E7-72F8-464A-851E-D29F34EED807}" srcOrd="0" destOrd="0" presId="urn:microsoft.com/office/officeart/2005/8/layout/process2"/>
    <dgm:cxn modelId="{A0D30B8C-675F-4087-B9F0-6FF64CBB019D}" type="presParOf" srcId="{8056F120-7C50-4E62-A10D-12F1E1268A4E}" destId="{7F0A4D0A-59C2-4C72-A246-5578E3930724}" srcOrd="2" destOrd="0" presId="urn:microsoft.com/office/officeart/2005/8/layout/process2"/>
    <dgm:cxn modelId="{C0C9BFBD-18EB-4639-A39D-A86E9708B10C}" type="presParOf" srcId="{8056F120-7C50-4E62-A10D-12F1E1268A4E}" destId="{D6548A01-7D25-462F-97BE-7BA96E352011}" srcOrd="3" destOrd="0" presId="urn:microsoft.com/office/officeart/2005/8/layout/process2"/>
    <dgm:cxn modelId="{A1A27CC0-CF09-4409-95F8-91E72DC4C47B}" type="presParOf" srcId="{D6548A01-7D25-462F-97BE-7BA96E352011}" destId="{126B8A03-9DD4-4789-98C2-D6D4149166FC}" srcOrd="0" destOrd="0" presId="urn:microsoft.com/office/officeart/2005/8/layout/process2"/>
    <dgm:cxn modelId="{166B6313-18D3-4F92-AF21-130931A6420A}" type="presParOf" srcId="{8056F120-7C50-4E62-A10D-12F1E1268A4E}" destId="{FE17FCB5-7576-4654-9907-53C1EBBC2458}" srcOrd="4" destOrd="0" presId="urn:microsoft.com/office/officeart/2005/8/layout/process2"/>
    <dgm:cxn modelId="{ACBC4A4A-B22C-4FD4-8EB3-4B152D0567F4}" type="presParOf" srcId="{8056F120-7C50-4E62-A10D-12F1E1268A4E}" destId="{F517D1BF-8EBE-4F59-91A3-96D3D2950516}" srcOrd="5" destOrd="0" presId="urn:microsoft.com/office/officeart/2005/8/layout/process2"/>
    <dgm:cxn modelId="{1341466E-DA99-4BCD-AC66-874EFAA5469B}" type="presParOf" srcId="{F517D1BF-8EBE-4F59-91A3-96D3D2950516}" destId="{665362E1-6598-41CE-BDFC-62E4262A246F}" srcOrd="0" destOrd="0" presId="urn:microsoft.com/office/officeart/2005/8/layout/process2"/>
    <dgm:cxn modelId="{AB112F50-C46B-4496-8B27-393AFC92BD0E}" type="presParOf" srcId="{8056F120-7C50-4E62-A10D-12F1E1268A4E}" destId="{8E90121E-2272-43F7-ACAB-6648D2D70AE3}" srcOrd="6" destOrd="0" presId="urn:microsoft.com/office/officeart/2005/8/layout/process2"/>
    <dgm:cxn modelId="{30080B1A-08FF-4AEB-B805-67341B84940C}" type="presParOf" srcId="{8056F120-7C50-4E62-A10D-12F1E1268A4E}" destId="{3FC49A59-9B9A-488B-8506-426FFD2CF123}" srcOrd="7" destOrd="0" presId="urn:microsoft.com/office/officeart/2005/8/layout/process2"/>
    <dgm:cxn modelId="{A29E95C3-AECC-4A97-A129-44BC2A32283F}" type="presParOf" srcId="{3FC49A59-9B9A-488B-8506-426FFD2CF123}" destId="{7358839B-7CE1-4C91-B6FA-D00108A37B92}" srcOrd="0" destOrd="0" presId="urn:microsoft.com/office/officeart/2005/8/layout/process2"/>
    <dgm:cxn modelId="{2872425C-8010-4B9A-8291-2820461B6D8C}" type="presParOf" srcId="{8056F120-7C50-4E62-A10D-12F1E1268A4E}" destId="{52480B98-649D-4875-A373-972140812B4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5363" name="Rectangle 3"/>
          <p:cNvSpPr>
            <a:spLocks noGrp="1" noChangeArrowheads="1"/>
          </p:cNvSpPr>
          <p:nvPr>
            <p:ph type="dt" sz="quarter" idx="1"/>
          </p:nvPr>
        </p:nvSpPr>
        <p:spPr bwMode="auto">
          <a:xfrm>
            <a:off x="3858536"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5364" name="Rectangle 4"/>
          <p:cNvSpPr>
            <a:spLocks noGrp="1" noChangeArrowheads="1"/>
          </p:cNvSpPr>
          <p:nvPr>
            <p:ph type="ftr" sz="quarter" idx="2"/>
          </p:nvPr>
        </p:nvSpPr>
        <p:spPr bwMode="auto">
          <a:xfrm>
            <a:off x="0"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5365" name="Rectangle 5"/>
          <p:cNvSpPr>
            <a:spLocks noGrp="1" noChangeArrowheads="1"/>
          </p:cNvSpPr>
          <p:nvPr>
            <p:ph type="sldNum" sz="quarter" idx="3"/>
          </p:nvPr>
        </p:nvSpPr>
        <p:spPr bwMode="auto">
          <a:xfrm>
            <a:off x="3858536"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3A44D9F-DB71-4D25-A230-AAB0D18952B2}" type="slidenum">
              <a:rPr lang="en-GB"/>
              <a:pPr>
                <a:defRPr/>
              </a:pPr>
              <a:t>‹#›</a:t>
            </a:fld>
            <a:endParaRPr lang="en-GB"/>
          </a:p>
        </p:txBody>
      </p:sp>
    </p:spTree>
    <p:extLst>
      <p:ext uri="{BB962C8B-B14F-4D97-AF65-F5344CB8AC3E}">
        <p14:creationId xmlns:p14="http://schemas.microsoft.com/office/powerpoint/2010/main" val="1896785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7411" name="Rectangle 3"/>
          <p:cNvSpPr>
            <a:spLocks noGrp="1" noChangeArrowheads="1"/>
          </p:cNvSpPr>
          <p:nvPr>
            <p:ph type="dt" idx="1"/>
          </p:nvPr>
        </p:nvSpPr>
        <p:spPr bwMode="auto">
          <a:xfrm>
            <a:off x="3858536" y="0"/>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124"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1197" y="4722694"/>
            <a:ext cx="544957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7415" name="Rectangle 7"/>
          <p:cNvSpPr>
            <a:spLocks noGrp="1" noChangeArrowheads="1"/>
          </p:cNvSpPr>
          <p:nvPr>
            <p:ph type="sldNum" sz="quarter" idx="5"/>
          </p:nvPr>
        </p:nvSpPr>
        <p:spPr bwMode="auto">
          <a:xfrm>
            <a:off x="3858536" y="9443662"/>
            <a:ext cx="2951851"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C5052AE-72A1-4B94-A909-971B20A15805}" type="slidenum">
              <a:rPr lang="en-GB"/>
              <a:pPr>
                <a:defRPr/>
              </a:pPr>
              <a:t>‹#›</a:t>
            </a:fld>
            <a:endParaRPr lang="en-GB"/>
          </a:p>
        </p:txBody>
      </p:sp>
    </p:spTree>
    <p:extLst>
      <p:ext uri="{BB962C8B-B14F-4D97-AF65-F5344CB8AC3E}">
        <p14:creationId xmlns:p14="http://schemas.microsoft.com/office/powerpoint/2010/main" val="337295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dirty="0" smtClean="0">
                <a:solidFill>
                  <a:srgbClr val="000000"/>
                </a:solidFill>
                <a:latin typeface="Arial"/>
              </a:rPr>
              <a:t>I would like to welcome you to the Launch of the RETIREMENT IN ACTION STUDY. THE REACT IDEA WAS PLANTED SIX YEARS DURING THE WORKSHOPS OF THE AVONETWORK. IT WAS IN A MULTIDISCIPLINARY MEETING LIKE THIS THAT WE ALL AGREED THAT TARGETING OLDER PEOPLE WITH MOBILITY LIMITATIONS WAS AN IMPORTANT AREA FOR PHYSICAL ACTIVITY PROMOTION. AND WE WERE RIGHT! IT JUST TOOK US A BIT OF TIME TO CONVINCE THE FUNDING BODIES TO SUPPORT US FINANCIALLY. BUT WE MADE IT AND TODAY WE CELEBRATE THAT WE HAVE THE OPPORTUNITY TO TEST A PROGRAMME WHICH WE STRONGLY BELIEVE THAT CAN MAKE A DIFFERENCE IN OLDER PEOPLE’S LIVES.</a:t>
            </a:r>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1</a:t>
            </a:fld>
            <a:endParaRPr lang="en-GB"/>
          </a:p>
        </p:txBody>
      </p:sp>
    </p:spTree>
    <p:extLst>
      <p:ext uri="{BB962C8B-B14F-4D97-AF65-F5344CB8AC3E}">
        <p14:creationId xmlns:p14="http://schemas.microsoft.com/office/powerpoint/2010/main" val="36595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3</a:t>
            </a:fld>
            <a:endParaRPr lang="en-GB"/>
          </a:p>
        </p:txBody>
      </p:sp>
    </p:spTree>
    <p:extLst>
      <p:ext uri="{BB962C8B-B14F-4D97-AF65-F5344CB8AC3E}">
        <p14:creationId xmlns:p14="http://schemas.microsoft.com/office/powerpoint/2010/main" val="170165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4</a:t>
            </a:fld>
            <a:endParaRPr lang="en-GB"/>
          </a:p>
        </p:txBody>
      </p:sp>
    </p:spTree>
    <p:extLst>
      <p:ext uri="{BB962C8B-B14F-4D97-AF65-F5344CB8AC3E}">
        <p14:creationId xmlns:p14="http://schemas.microsoft.com/office/powerpoint/2010/main" val="389117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5</a:t>
            </a:fld>
            <a:endParaRPr lang="en-GB"/>
          </a:p>
        </p:txBody>
      </p:sp>
    </p:spTree>
    <p:extLst>
      <p:ext uri="{BB962C8B-B14F-4D97-AF65-F5344CB8AC3E}">
        <p14:creationId xmlns:p14="http://schemas.microsoft.com/office/powerpoint/2010/main" val="31229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8</a:t>
            </a:fld>
            <a:endParaRPr lang="en-GB"/>
          </a:p>
        </p:txBody>
      </p:sp>
    </p:spTree>
    <p:extLst>
      <p:ext uri="{BB962C8B-B14F-4D97-AF65-F5344CB8AC3E}">
        <p14:creationId xmlns:p14="http://schemas.microsoft.com/office/powerpoint/2010/main" val="63783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Adoption 1  (weeks 1-8)</a:t>
            </a:r>
          </a:p>
          <a:p>
            <a:r>
              <a:rPr lang="en-GB" sz="1200" kern="1200" dirty="0" smtClean="0">
                <a:solidFill>
                  <a:schemeClr val="tx1"/>
                </a:solidFill>
                <a:effectLst/>
                <a:latin typeface="Arial" charset="0"/>
                <a:ea typeface="+mn-ea"/>
                <a:cs typeface="+mn-cs"/>
              </a:rPr>
              <a:t>Emphasis on getting started, planning, reducing anxiety and building confidence and attachment to the programme</a:t>
            </a:r>
          </a:p>
          <a:p>
            <a:r>
              <a:rPr lang="en-GB" sz="1200" kern="1200" dirty="0" smtClean="0">
                <a:solidFill>
                  <a:schemeClr val="tx1"/>
                </a:solidFill>
                <a:effectLst/>
                <a:latin typeface="Arial" charset="0"/>
                <a:ea typeface="+mn-ea"/>
                <a:cs typeface="+mn-cs"/>
              </a:rPr>
              <a:t>45 minute face to face individual induction session</a:t>
            </a:r>
          </a:p>
          <a:p>
            <a:r>
              <a:rPr lang="en-GB" sz="1200" kern="1200" dirty="0" smtClean="0">
                <a:solidFill>
                  <a:schemeClr val="tx1"/>
                </a:solidFill>
                <a:effectLst/>
                <a:latin typeface="Arial" charset="0"/>
                <a:ea typeface="+mn-ea"/>
                <a:cs typeface="+mn-cs"/>
              </a:rPr>
              <a:t>2 x 60 minute activity sessions per week</a:t>
            </a:r>
          </a:p>
          <a:p>
            <a:endParaRPr lang="en-GB" sz="1200" kern="1200" dirty="0" smtClean="0">
              <a:solidFill>
                <a:schemeClr val="tx1"/>
              </a:solidFill>
              <a:effectLst/>
              <a:latin typeface="Arial" charset="0"/>
              <a:ea typeface="+mn-ea"/>
              <a:cs typeface="+mn-cs"/>
            </a:endParaRPr>
          </a:p>
          <a:p>
            <a:pPr marL="0" indent="0"/>
            <a:r>
              <a:rPr lang="en-GB" sz="1200" b="1" kern="0" dirty="0" smtClean="0"/>
              <a:t>12 month exercise/social programme delivered in a variety of facilities </a:t>
            </a:r>
          </a:p>
          <a:p>
            <a:pPr marL="0" indent="0"/>
            <a:endParaRPr lang="en-GB" sz="1200" kern="0" dirty="0" smtClean="0"/>
          </a:p>
          <a:p>
            <a:pPr marL="457200" indent="-457200">
              <a:buFont typeface="Arial" panose="020B0604020202020204" pitchFamily="34" charset="0"/>
              <a:buChar char="•"/>
            </a:pPr>
            <a:r>
              <a:rPr lang="en-GB" sz="1200" kern="0" dirty="0" smtClean="0"/>
              <a:t>1 x 45 minute one-to-one starter session</a:t>
            </a:r>
          </a:p>
          <a:p>
            <a:pPr marL="457200" indent="-457200">
              <a:buFont typeface="Arial" panose="020B0604020202020204" pitchFamily="34" charset="0"/>
              <a:buChar char="•"/>
            </a:pPr>
            <a:r>
              <a:rPr lang="en-GB" sz="1200" kern="0" dirty="0" smtClean="0"/>
              <a:t>60 minute exercise sessions in groups of about 15 people</a:t>
            </a:r>
          </a:p>
          <a:p>
            <a:pPr marL="457200" indent="-457200">
              <a:buFont typeface="Arial" panose="020B0604020202020204" pitchFamily="34" charset="0"/>
              <a:buChar char="•"/>
            </a:pPr>
            <a:r>
              <a:rPr lang="en-GB" sz="1200" kern="0" dirty="0" smtClean="0"/>
              <a:t>45 minute educational/social session</a:t>
            </a:r>
          </a:p>
          <a:p>
            <a:pPr marL="457200" indent="-457200">
              <a:buFont typeface="Arial" panose="020B0604020202020204" pitchFamily="34" charset="0"/>
              <a:buChar char="•"/>
            </a:pPr>
            <a:r>
              <a:rPr lang="en-GB" sz="1200" dirty="0" smtClean="0">
                <a:solidFill>
                  <a:srgbClr val="A1006F"/>
                </a:solidFill>
              </a:rPr>
              <a:t>Focus on socialising opportunities and enjoyment</a:t>
            </a:r>
          </a:p>
          <a:p>
            <a:pPr marL="457200" indent="-457200">
              <a:spcBef>
                <a:spcPts val="600"/>
              </a:spcBef>
              <a:buFont typeface="Arial" panose="020B0604020202020204" pitchFamily="34" charset="0"/>
              <a:buChar char="•"/>
            </a:pPr>
            <a:r>
              <a:rPr lang="en-GB" sz="1200" dirty="0" smtClean="0">
                <a:solidFill>
                  <a:srgbClr val="A1006F"/>
                </a:solidFill>
              </a:rPr>
              <a:t>Includes support to engage with local activities to sustain long term impact</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p>
          <a:p>
            <a:r>
              <a:rPr lang="en-GB" sz="1200" b="1" kern="0" dirty="0" smtClean="0"/>
              <a:t>Groups sessions (15-20 per group)</a:t>
            </a:r>
          </a:p>
          <a:p>
            <a:endParaRPr lang="en-GB" sz="1200" b="1" kern="0" dirty="0" smtClean="0"/>
          </a:p>
          <a:p>
            <a:pPr>
              <a:buFont typeface="Arial" panose="020B0604020202020204" pitchFamily="34" charset="0"/>
              <a:buChar char="•"/>
            </a:pPr>
            <a:r>
              <a:rPr lang="en-GB" sz="1200" kern="0" dirty="0" smtClean="0"/>
              <a:t>Targeting cardiovascular capacity, strength, co-ordination and flexibility</a:t>
            </a:r>
          </a:p>
          <a:p>
            <a:pPr>
              <a:buFont typeface="Arial" panose="020B0604020202020204" pitchFamily="34" charset="0"/>
              <a:buChar char="•"/>
            </a:pPr>
            <a:r>
              <a:rPr lang="en-GB" sz="1200" kern="0" dirty="0" smtClean="0"/>
              <a:t>Twice weekly during adoption phase (weeks 1-12)</a:t>
            </a:r>
          </a:p>
          <a:p>
            <a:pPr>
              <a:buFont typeface="Arial" panose="020B0604020202020204" pitchFamily="34" charset="0"/>
              <a:buChar char="•"/>
            </a:pPr>
            <a:r>
              <a:rPr lang="en-GB" sz="1200" kern="0" dirty="0" smtClean="0"/>
              <a:t>Once a week during maintenance phase (weeks 13-52)</a:t>
            </a:r>
          </a:p>
          <a:p>
            <a:pPr>
              <a:buFont typeface="Arial" panose="020B0604020202020204" pitchFamily="34" charset="0"/>
              <a:buChar char="•"/>
            </a:pPr>
            <a:r>
              <a:rPr lang="en-GB" sz="1200" kern="0" dirty="0" smtClean="0"/>
              <a:t>Strong focus on socialising opportunities and enjoyment</a:t>
            </a:r>
          </a:p>
          <a:p>
            <a:pPr>
              <a:buFont typeface="Arial" panose="020B0604020202020204" pitchFamily="34" charset="0"/>
              <a:buChar char="•"/>
            </a:pPr>
            <a:r>
              <a:rPr lang="en-GB" sz="1200" kern="0" dirty="0" smtClean="0"/>
              <a:t>Actively supporting participants to engage with local activities to sustain long term impact   </a:t>
            </a:r>
          </a:p>
          <a:p>
            <a:pPr>
              <a:buFont typeface="Arial" panose="020B0604020202020204" pitchFamily="34" charset="0"/>
              <a:buChar char="•"/>
            </a:pPr>
            <a:r>
              <a:rPr lang="en-GB" sz="1200" kern="0" dirty="0" smtClean="0"/>
              <a:t>The sessions could continue to be delivered by our partners after the end of the 12 months </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Adoption 2  (weeks 9-24)</a:t>
            </a:r>
          </a:p>
          <a:p>
            <a:r>
              <a:rPr lang="en-GB" sz="1200" kern="1200" dirty="0" smtClean="0">
                <a:solidFill>
                  <a:schemeClr val="tx1"/>
                </a:solidFill>
                <a:effectLst/>
                <a:latin typeface="Arial" charset="0"/>
                <a:ea typeface="+mn-ea"/>
                <a:cs typeface="+mn-cs"/>
              </a:rPr>
              <a:t>Emphasis on developing exercise knowledge and behavioural skills and building home and community-based activity</a:t>
            </a:r>
          </a:p>
          <a:p>
            <a:r>
              <a:rPr lang="en-GB" sz="1200" kern="1200" dirty="0" smtClean="0">
                <a:solidFill>
                  <a:schemeClr val="tx1"/>
                </a:solidFill>
                <a:effectLst/>
                <a:latin typeface="Arial" charset="0"/>
                <a:ea typeface="+mn-ea"/>
                <a:cs typeface="+mn-cs"/>
              </a:rPr>
              <a:t>1 x 60 minute activity session per week (from week 13 on) </a:t>
            </a:r>
          </a:p>
          <a:p>
            <a:r>
              <a:rPr lang="en-GB" sz="1200" kern="1200" dirty="0" smtClean="0">
                <a:solidFill>
                  <a:schemeClr val="tx1"/>
                </a:solidFill>
                <a:effectLst/>
                <a:latin typeface="Arial" charset="0"/>
                <a:ea typeface="+mn-ea"/>
                <a:cs typeface="+mn-cs"/>
              </a:rPr>
              <a:t>1 x 45 minute educational and social session  throughout (15 of them)</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Maintenance (weeks 25-52)</a:t>
            </a:r>
          </a:p>
          <a:p>
            <a:r>
              <a:rPr lang="en-GB" sz="1200" kern="1200" dirty="0" smtClean="0">
                <a:solidFill>
                  <a:schemeClr val="tx1"/>
                </a:solidFill>
                <a:effectLst/>
                <a:latin typeface="Arial" charset="0"/>
                <a:ea typeface="+mn-ea"/>
                <a:cs typeface="+mn-cs"/>
              </a:rPr>
              <a:t>Emphasis on building independence and community/home-based activity programme</a:t>
            </a:r>
          </a:p>
          <a:p>
            <a:r>
              <a:rPr lang="en-GB" sz="1200" kern="1200" dirty="0" smtClean="0">
                <a:solidFill>
                  <a:schemeClr val="tx1"/>
                </a:solidFill>
                <a:effectLst/>
                <a:latin typeface="Arial" charset="0"/>
                <a:ea typeface="+mn-ea"/>
                <a:cs typeface="+mn-cs"/>
              </a:rPr>
              <a:t>1 x 60 minute activity session  (optional) (groups may be merged)</a:t>
            </a:r>
          </a:p>
          <a:p>
            <a:r>
              <a:rPr lang="en-GB" sz="1200" kern="1200" dirty="0" smtClean="0">
                <a:solidFill>
                  <a:schemeClr val="tx1"/>
                </a:solidFill>
                <a:effectLst/>
                <a:latin typeface="Arial" charset="0"/>
                <a:ea typeface="+mn-ea"/>
                <a:cs typeface="+mn-cs"/>
              </a:rPr>
              <a:t>1 group meeting per month  (6 in total)  to support action plans and build out of session activity </a:t>
            </a:r>
          </a:p>
          <a:p>
            <a:r>
              <a:rPr lang="en-GB" sz="1200" kern="1200" dirty="0" smtClean="0">
                <a:solidFill>
                  <a:schemeClr val="tx1"/>
                </a:solidFill>
                <a:effectLst/>
                <a:latin typeface="Arial" charset="0"/>
                <a:ea typeface="+mn-ea"/>
                <a:cs typeface="+mn-cs"/>
              </a:rPr>
              <a:t>Opportunity to join Ambassador programme</a:t>
            </a:r>
          </a:p>
          <a:p>
            <a:endParaRPr lang="en-GB" sz="1200" kern="1200" dirty="0" smtClean="0">
              <a:solidFill>
                <a:schemeClr val="tx1"/>
              </a:solidFill>
              <a:effectLst/>
              <a:latin typeface="Arial" charset="0"/>
              <a:ea typeface="+mn-ea"/>
              <a:cs typeface="+mn-cs"/>
            </a:endParaRPr>
          </a:p>
          <a:p>
            <a:pPr marL="0" indent="0"/>
            <a:r>
              <a:rPr lang="en-GB" sz="1200" b="1" kern="0" dirty="0" smtClean="0"/>
              <a:t>Ambassador programme for REACT participants</a:t>
            </a:r>
          </a:p>
          <a:p>
            <a:pPr marL="0" indent="0"/>
            <a:endParaRPr lang="en-GB" sz="1200" b="1" kern="0" dirty="0" smtClean="0"/>
          </a:p>
          <a:p>
            <a:pPr marL="285750" indent="-285750">
              <a:buFont typeface="Arial" panose="020B0604020202020204" pitchFamily="34" charset="0"/>
              <a:buChar char="•"/>
            </a:pPr>
            <a:r>
              <a:rPr lang="en-GB" sz="1200" kern="0" dirty="0" smtClean="0"/>
              <a:t>Participants become active researchers and/or promoters of local initiatives for older adults</a:t>
            </a:r>
          </a:p>
          <a:p>
            <a:pPr marL="285750" indent="-285750">
              <a:buFont typeface="Arial" panose="020B0604020202020204" pitchFamily="34" charset="0"/>
              <a:buChar char="•"/>
            </a:pPr>
            <a:r>
              <a:rPr lang="en-GB" sz="1200" kern="0" dirty="0" smtClean="0"/>
              <a:t>Support REACT in maintenance stage</a:t>
            </a:r>
          </a:p>
          <a:p>
            <a:pPr marL="285750" indent="-285750">
              <a:buFont typeface="Arial" panose="020B0604020202020204" pitchFamily="34" charset="0"/>
              <a:buChar char="•"/>
            </a:pPr>
            <a:r>
              <a:rPr lang="en-GB" sz="1200" kern="0" dirty="0" smtClean="0"/>
              <a:t>Support partner organisations with initiatives targeting older people</a:t>
            </a:r>
          </a:p>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12</a:t>
            </a:fld>
            <a:endParaRPr lang="en-GB"/>
          </a:p>
        </p:txBody>
      </p:sp>
    </p:spTree>
    <p:extLst>
      <p:ext uri="{BB962C8B-B14F-4D97-AF65-F5344CB8AC3E}">
        <p14:creationId xmlns:p14="http://schemas.microsoft.com/office/powerpoint/2010/main" val="383468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Parts </a:t>
            </a:r>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15</a:t>
            </a:fld>
            <a:endParaRPr lang="en-GB"/>
          </a:p>
        </p:txBody>
      </p:sp>
    </p:spTree>
    <p:extLst>
      <p:ext uri="{BB962C8B-B14F-4D97-AF65-F5344CB8AC3E}">
        <p14:creationId xmlns:p14="http://schemas.microsoft.com/office/powerpoint/2010/main" val="21747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16</a:t>
            </a:fld>
            <a:endParaRPr lang="en-GB"/>
          </a:p>
        </p:txBody>
      </p:sp>
    </p:spTree>
    <p:extLst>
      <p:ext uri="{BB962C8B-B14F-4D97-AF65-F5344CB8AC3E}">
        <p14:creationId xmlns:p14="http://schemas.microsoft.com/office/powerpoint/2010/main" val="201654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C5052AE-72A1-4B94-A909-971B20A15805}" type="slidenum">
              <a:rPr lang="en-GB" smtClean="0"/>
              <a:pPr>
                <a:defRPr/>
              </a:pPr>
              <a:t>18</a:t>
            </a:fld>
            <a:endParaRPr lang="en-GB"/>
          </a:p>
        </p:txBody>
      </p:sp>
    </p:spTree>
    <p:extLst>
      <p:ext uri="{BB962C8B-B14F-4D97-AF65-F5344CB8AC3E}">
        <p14:creationId xmlns:p14="http://schemas.microsoft.com/office/powerpoint/2010/main" val="2263006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3" descr="27269-0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3813"/>
            <a:ext cx="10583863"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8640763" y="0"/>
            <a:ext cx="503237" cy="6858000"/>
          </a:xfrm>
          <a:prstGeom prst="rect">
            <a:avLst/>
          </a:prstGeom>
          <a:solidFill>
            <a:srgbClr val="A1006F">
              <a:alpha val="79999"/>
            </a:srgbClr>
          </a:solidFill>
          <a:ln w="0">
            <a:solidFill>
              <a:schemeClr val="tx1">
                <a:alpha val="0"/>
              </a:schemeClr>
            </a:solidFill>
            <a:miter lim="800000"/>
            <a:headEnd/>
            <a:tailEnd/>
          </a:ln>
        </p:spPr>
        <p:txBody>
          <a:bodyPr wrap="none" anchor="ctr"/>
          <a:lstStyle/>
          <a:p>
            <a:endParaRPr lang="en-US"/>
          </a:p>
        </p:txBody>
      </p:sp>
      <p:pic>
        <p:nvPicPr>
          <p:cNvPr id="7" name="Picture 20"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775"/>
            <a:ext cx="6480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Single Corner Rectangle 7"/>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itle 1"/>
          <p:cNvSpPr>
            <a:spLocks noGrp="1"/>
          </p:cNvSpPr>
          <p:nvPr>
            <p:ph type="ctrTitle"/>
          </p:nvPr>
        </p:nvSpPr>
        <p:spPr>
          <a:xfrm>
            <a:off x="360363" y="1260475"/>
            <a:ext cx="7402512" cy="571500"/>
          </a:xfrm>
        </p:spPr>
        <p:txBody>
          <a:bodyPr/>
          <a:lstStyle>
            <a:lvl1pPr>
              <a:defRPr>
                <a:solidFill>
                  <a:schemeClr val="bg1"/>
                </a:solidFill>
              </a:defRPr>
            </a:lvl1pPr>
          </a:lstStyle>
          <a:p>
            <a:r>
              <a:rPr lang="en-US" smtClean="0"/>
              <a:t>Click to edit Master title style</a:t>
            </a:r>
            <a:endParaRPr lang="en-US" dirty="0" smtClean="0"/>
          </a:p>
        </p:txBody>
      </p:sp>
      <p:sp>
        <p:nvSpPr>
          <p:cNvPr id="10" name="Subtitle 2"/>
          <p:cNvSpPr>
            <a:spLocks noGrp="1"/>
          </p:cNvSpPr>
          <p:nvPr>
            <p:ph type="subTitle" idx="1"/>
          </p:nvPr>
        </p:nvSpPr>
        <p:spPr>
          <a:xfrm>
            <a:off x="360363" y="1890713"/>
            <a:ext cx="7405687" cy="488950"/>
          </a:xfrm>
        </p:spPr>
        <p:txBody>
          <a:bodyPr/>
          <a:lstStyle>
            <a:lvl1pPr>
              <a:defRPr>
                <a:solidFill>
                  <a:schemeClr val="bg1"/>
                </a:solidFill>
              </a:defRPr>
            </a:lvl1pPr>
          </a:lstStyle>
          <a:p>
            <a:r>
              <a:rPr lang="en-US" smtClean="0"/>
              <a:t>Click to edit Master subtitle style</a:t>
            </a:r>
          </a:p>
        </p:txBody>
      </p:sp>
    </p:spTree>
    <p:extLst>
      <p:ext uri="{BB962C8B-B14F-4D97-AF65-F5344CB8AC3E}">
        <p14:creationId xmlns:p14="http://schemas.microsoft.com/office/powerpoint/2010/main" val="283584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49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6870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357842-4F8D-4C77-A972-E8BEBA8ED5E7}"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242214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357842-4F8D-4C77-A972-E8BEBA8ED5E7}"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172701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57842-4F8D-4C77-A972-E8BEBA8ED5E7}"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169678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357842-4F8D-4C77-A972-E8BEBA8ED5E7}" type="datetimeFigureOut">
              <a:rPr lang="en-GB" smtClean="0"/>
              <a:t>12/01/2016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284498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357842-4F8D-4C77-A972-E8BEBA8ED5E7}" type="datetimeFigureOut">
              <a:rPr lang="en-GB" smtClean="0"/>
              <a:t>12/01/2016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195570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357842-4F8D-4C77-A972-E8BEBA8ED5E7}" type="datetimeFigureOut">
              <a:rPr lang="en-GB" smtClean="0"/>
              <a:t>12/01/2016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15490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57842-4F8D-4C77-A972-E8BEBA8ED5E7}" type="datetimeFigureOut">
              <a:rPr lang="en-GB" smtClean="0"/>
              <a:t>12/01/2016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275164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57842-4F8D-4C77-A972-E8BEBA8ED5E7}" type="datetimeFigureOut">
              <a:rPr lang="en-GB" smtClean="0"/>
              <a:t>12/01/2016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84894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1229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57842-4F8D-4C77-A972-E8BEBA8ED5E7}" type="datetimeFigureOut">
              <a:rPr lang="en-GB" smtClean="0"/>
              <a:t>12/01/2016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42707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357842-4F8D-4C77-A972-E8BEBA8ED5E7}"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342424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357842-4F8D-4C77-A972-E8BEBA8ED5E7}" type="datetimeFigureOut">
              <a:rPr lang="en-GB" smtClean="0"/>
              <a:t>12/01/2016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652DB1-0215-496F-B853-F950F1ECB490}" type="slidenum">
              <a:rPr lang="en-GB" smtClean="0"/>
              <a:t>‹#›</a:t>
            </a:fld>
            <a:endParaRPr lang="en-GB"/>
          </a:p>
        </p:txBody>
      </p:sp>
    </p:spTree>
    <p:extLst>
      <p:ext uri="{BB962C8B-B14F-4D97-AF65-F5344CB8AC3E}">
        <p14:creationId xmlns:p14="http://schemas.microsoft.com/office/powerpoint/2010/main" val="217572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27238-0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250950"/>
            <a:ext cx="10112376" cy="979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op H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8640763" y="0"/>
            <a:ext cx="503237" cy="6858000"/>
          </a:xfrm>
          <a:prstGeom prst="rect">
            <a:avLst/>
          </a:prstGeom>
          <a:solidFill>
            <a:srgbClr val="3B93A6">
              <a:alpha val="79999"/>
            </a:srgbClr>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cs typeface="Arial" charset="0"/>
            </a:endParaRPr>
          </a:p>
        </p:txBody>
      </p:sp>
      <p:sp>
        <p:nvSpPr>
          <p:cNvPr id="5126" name="Rectangle 6"/>
          <p:cNvSpPr>
            <a:spLocks noGrp="1" noChangeArrowheads="1"/>
          </p:cNvSpPr>
          <p:nvPr>
            <p:ph type="ctrTitle" sz="quarter"/>
          </p:nvPr>
        </p:nvSpPr>
        <p:spPr>
          <a:xfrm>
            <a:off x="358775" y="1258888"/>
            <a:ext cx="7772400" cy="647700"/>
          </a:xfrm>
        </p:spPr>
        <p:txBody>
          <a:bodyPr/>
          <a:lstStyle>
            <a:lvl1pPr>
              <a:defRPr sz="3600">
                <a:solidFill>
                  <a:schemeClr val="bg1"/>
                </a:solidFill>
              </a:defRPr>
            </a:lvl1pPr>
          </a:lstStyle>
          <a:p>
            <a:pPr lvl="0"/>
            <a:r>
              <a:rPr lang="en-US" noProof="0" smtClean="0"/>
              <a:t>Click to edit Master title style</a:t>
            </a:r>
          </a:p>
        </p:txBody>
      </p:sp>
      <p:sp>
        <p:nvSpPr>
          <p:cNvPr id="5127" name="Rectangle 7"/>
          <p:cNvSpPr>
            <a:spLocks noGrp="1" noChangeArrowheads="1"/>
          </p:cNvSpPr>
          <p:nvPr>
            <p:ph type="subTitle" sz="quarter" idx="1"/>
          </p:nvPr>
        </p:nvSpPr>
        <p:spPr>
          <a:xfrm>
            <a:off x="358775" y="1708150"/>
            <a:ext cx="5545138" cy="576263"/>
          </a:xfrm>
        </p:spPr>
        <p:txBody>
          <a:bodyPr/>
          <a:lstStyle>
            <a:lvl1pPr marL="0" indent="0">
              <a:defRPr sz="28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463586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1856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8500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6128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2200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0447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2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673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195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962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4713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4745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258888"/>
            <a:ext cx="8229600" cy="576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2230438"/>
            <a:ext cx="399256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5366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1258888"/>
            <a:ext cx="8229600" cy="5762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8775" y="2230438"/>
            <a:ext cx="8137525" cy="4525962"/>
          </a:xfrm>
        </p:spPr>
        <p:txBody>
          <a:bodyPr/>
          <a:lstStyle/>
          <a:p>
            <a:pPr lvl="0"/>
            <a:r>
              <a:rPr lang="en-US" noProof="0" smtClean="0"/>
              <a:t>Click icon to add table</a:t>
            </a:r>
            <a:endParaRPr lang="en-GB" noProof="0" smtClean="0"/>
          </a:p>
        </p:txBody>
      </p:sp>
    </p:spTree>
    <p:extLst>
      <p:ext uri="{BB962C8B-B14F-4D97-AF65-F5344CB8AC3E}">
        <p14:creationId xmlns:p14="http://schemas.microsoft.com/office/powerpoint/2010/main" val="3444858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27238-0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250950"/>
            <a:ext cx="10112376" cy="979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op H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8640763" y="0"/>
            <a:ext cx="503237" cy="6858000"/>
          </a:xfrm>
          <a:prstGeom prst="rect">
            <a:avLst/>
          </a:prstGeom>
          <a:solidFill>
            <a:srgbClr val="3B93A6">
              <a:alpha val="79999"/>
            </a:srgbClr>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cs typeface="Arial" charset="0"/>
            </a:endParaRPr>
          </a:p>
        </p:txBody>
      </p:sp>
      <p:sp>
        <p:nvSpPr>
          <p:cNvPr id="5126" name="Rectangle 6"/>
          <p:cNvSpPr>
            <a:spLocks noGrp="1" noChangeArrowheads="1"/>
          </p:cNvSpPr>
          <p:nvPr>
            <p:ph type="ctrTitle" sz="quarter"/>
          </p:nvPr>
        </p:nvSpPr>
        <p:spPr>
          <a:xfrm>
            <a:off x="358775" y="1258888"/>
            <a:ext cx="7772400" cy="647700"/>
          </a:xfrm>
        </p:spPr>
        <p:txBody>
          <a:bodyPr/>
          <a:lstStyle>
            <a:lvl1pPr>
              <a:defRPr sz="3600">
                <a:solidFill>
                  <a:schemeClr val="bg1"/>
                </a:solidFill>
              </a:defRPr>
            </a:lvl1pPr>
          </a:lstStyle>
          <a:p>
            <a:pPr lvl="0"/>
            <a:r>
              <a:rPr lang="en-US" noProof="0" smtClean="0"/>
              <a:t>Click to edit Master title style</a:t>
            </a:r>
          </a:p>
        </p:txBody>
      </p:sp>
      <p:sp>
        <p:nvSpPr>
          <p:cNvPr id="5127" name="Rectangle 7"/>
          <p:cNvSpPr>
            <a:spLocks noGrp="1" noChangeArrowheads="1"/>
          </p:cNvSpPr>
          <p:nvPr>
            <p:ph type="subTitle" sz="quarter" idx="1"/>
          </p:nvPr>
        </p:nvSpPr>
        <p:spPr>
          <a:xfrm>
            <a:off x="358775" y="1708150"/>
            <a:ext cx="5545138" cy="576263"/>
          </a:xfrm>
        </p:spPr>
        <p:txBody>
          <a:bodyPr/>
          <a:lstStyle>
            <a:lvl1pPr marL="0" indent="0">
              <a:defRPr sz="28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772838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4197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4074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63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87669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4328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72463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224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0530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2103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8110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9662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4141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258888"/>
            <a:ext cx="8229600" cy="576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2230438"/>
            <a:ext cx="399256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0188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1258888"/>
            <a:ext cx="8229600" cy="5762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8775" y="2230438"/>
            <a:ext cx="8137525" cy="4525962"/>
          </a:xfrm>
        </p:spPr>
        <p:txBody>
          <a:bodyPr/>
          <a:lstStyle/>
          <a:p>
            <a:pPr lvl="0"/>
            <a:r>
              <a:rPr lang="en-US" noProof="0" smtClean="0"/>
              <a:t>Click icon to add table</a:t>
            </a:r>
            <a:endParaRPr lang="en-GB" noProof="0" smtClean="0"/>
          </a:p>
        </p:txBody>
      </p:sp>
    </p:spTree>
    <p:extLst>
      <p:ext uri="{BB962C8B-B14F-4D97-AF65-F5344CB8AC3E}">
        <p14:creationId xmlns:p14="http://schemas.microsoft.com/office/powerpoint/2010/main" val="417576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64807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23528" y="206915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270892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511353" y="206915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1353" y="270892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7427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27238-0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250950"/>
            <a:ext cx="10112376" cy="979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op H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8640763" y="0"/>
            <a:ext cx="503237" cy="6858000"/>
          </a:xfrm>
          <a:prstGeom prst="rect">
            <a:avLst/>
          </a:prstGeom>
          <a:solidFill>
            <a:srgbClr val="3B93A6">
              <a:alpha val="79999"/>
            </a:srgbClr>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cs typeface="Arial" charset="0"/>
            </a:endParaRPr>
          </a:p>
        </p:txBody>
      </p:sp>
      <p:sp>
        <p:nvSpPr>
          <p:cNvPr id="5126" name="Rectangle 6"/>
          <p:cNvSpPr>
            <a:spLocks noGrp="1" noChangeArrowheads="1"/>
          </p:cNvSpPr>
          <p:nvPr>
            <p:ph type="ctrTitle" sz="quarter"/>
          </p:nvPr>
        </p:nvSpPr>
        <p:spPr>
          <a:xfrm>
            <a:off x="358775" y="1258888"/>
            <a:ext cx="7772400" cy="647700"/>
          </a:xfrm>
        </p:spPr>
        <p:txBody>
          <a:bodyPr/>
          <a:lstStyle>
            <a:lvl1pPr>
              <a:defRPr sz="3600">
                <a:solidFill>
                  <a:schemeClr val="bg1"/>
                </a:solidFill>
              </a:defRPr>
            </a:lvl1pPr>
          </a:lstStyle>
          <a:p>
            <a:pPr lvl="0"/>
            <a:r>
              <a:rPr lang="en-US" noProof="0" smtClean="0"/>
              <a:t>Click to edit Master title style</a:t>
            </a:r>
          </a:p>
        </p:txBody>
      </p:sp>
      <p:sp>
        <p:nvSpPr>
          <p:cNvPr id="5127" name="Rectangle 7"/>
          <p:cNvSpPr>
            <a:spLocks noGrp="1" noChangeArrowheads="1"/>
          </p:cNvSpPr>
          <p:nvPr>
            <p:ph type="subTitle" sz="quarter" idx="1"/>
          </p:nvPr>
        </p:nvSpPr>
        <p:spPr>
          <a:xfrm>
            <a:off x="358775" y="1708150"/>
            <a:ext cx="5545138" cy="576263"/>
          </a:xfrm>
        </p:spPr>
        <p:txBody>
          <a:bodyPr/>
          <a:lstStyle>
            <a:lvl1pPr marL="0" indent="0">
              <a:defRPr sz="28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978192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662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4914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3927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4199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36364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522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6242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5202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22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40894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1851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258888"/>
            <a:ext cx="8229600" cy="576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2230438"/>
            <a:ext cx="399256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043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1258888"/>
            <a:ext cx="8229600" cy="5762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8775" y="2230438"/>
            <a:ext cx="8137525" cy="4525962"/>
          </a:xfrm>
        </p:spPr>
        <p:txBody>
          <a:bodyPr/>
          <a:lstStyle/>
          <a:p>
            <a:pPr lvl="0"/>
            <a:r>
              <a:rPr lang="en-US" noProof="0" smtClean="0"/>
              <a:t>Click icon to add table</a:t>
            </a:r>
            <a:endParaRPr lang="en-GB" noProof="0" smtClean="0"/>
          </a:p>
        </p:txBody>
      </p:sp>
    </p:spTree>
    <p:extLst>
      <p:ext uri="{BB962C8B-B14F-4D97-AF65-F5344CB8AC3E}">
        <p14:creationId xmlns:p14="http://schemas.microsoft.com/office/powerpoint/2010/main" val="86107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86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219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164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6.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Picture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58775"/>
            <a:ext cx="6480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redrawn 4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8640763" y="0"/>
            <a:ext cx="503237" cy="6858000"/>
          </a:xfrm>
          <a:prstGeom prst="rect">
            <a:avLst/>
          </a:prstGeom>
          <a:solidFill>
            <a:srgbClr val="A1006F"/>
          </a:solidFill>
          <a:ln w="0">
            <a:solidFill>
              <a:schemeClr val="tx1">
                <a:alpha val="0"/>
              </a:schemeClr>
            </a:solidFill>
            <a:miter lim="800000"/>
            <a:headEnd/>
            <a:tailEnd/>
          </a:ln>
        </p:spPr>
        <p:txBody>
          <a:bodyPr wrap="none" anchor="ctr"/>
          <a:lstStyle/>
          <a:p>
            <a:endParaRPr lang="en-US"/>
          </a:p>
        </p:txBody>
      </p:sp>
      <p:sp>
        <p:nvSpPr>
          <p:cNvPr id="1029" name="Rectangle 13"/>
          <p:cNvSpPr>
            <a:spLocks noGrp="1" noChangeArrowheads="1"/>
          </p:cNvSpPr>
          <p:nvPr>
            <p:ph type="title"/>
          </p:nvPr>
        </p:nvSpPr>
        <p:spPr bwMode="auto">
          <a:xfrm>
            <a:off x="358775" y="1258888"/>
            <a:ext cx="817403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smtClean="0"/>
          </a:p>
        </p:txBody>
      </p:sp>
      <p:sp>
        <p:nvSpPr>
          <p:cNvPr id="1030" name="Rectangle 14"/>
          <p:cNvSpPr>
            <a:spLocks noGrp="1" noChangeArrowheads="1"/>
          </p:cNvSpPr>
          <p:nvPr>
            <p:ph type="body" idx="1"/>
          </p:nvPr>
        </p:nvSpPr>
        <p:spPr bwMode="auto">
          <a:xfrm>
            <a:off x="358775" y="2230438"/>
            <a:ext cx="8137525" cy="36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3" name="Picture 2" descr="Image result for NIHR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0174" y="5877273"/>
            <a:ext cx="1954929" cy="68422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57842-4F8D-4C77-A972-E8BEBA8ED5E7}" type="datetimeFigureOut">
              <a:rPr lang="en-GB" smtClean="0"/>
              <a:t>12/01/2016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52DB1-0215-496F-B853-F950F1ECB490}" type="slidenum">
              <a:rPr lang="en-GB" smtClean="0"/>
              <a:t>‹#›</a:t>
            </a:fld>
            <a:endParaRPr lang="en-GB"/>
          </a:p>
        </p:txBody>
      </p:sp>
    </p:spTree>
    <p:extLst>
      <p:ext uri="{BB962C8B-B14F-4D97-AF65-F5344CB8AC3E}">
        <p14:creationId xmlns:p14="http://schemas.microsoft.com/office/powerpoint/2010/main" val="404043849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op Hu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o redrawn 43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cs typeface="Arial" charset="0"/>
            </a:endParaRPr>
          </a:p>
        </p:txBody>
      </p:sp>
      <p:sp>
        <p:nvSpPr>
          <p:cNvPr id="1029" name="Rectangle 5"/>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extLst>
      <p:ext uri="{BB962C8B-B14F-4D97-AF65-F5344CB8AC3E}">
        <p14:creationId xmlns:p14="http://schemas.microsoft.com/office/powerpoint/2010/main" val="24739130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2" descr="Top Hu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o redrawn 43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cs typeface="Arial" charset="0"/>
            </a:endParaRPr>
          </a:p>
        </p:txBody>
      </p:sp>
      <p:sp>
        <p:nvSpPr>
          <p:cNvPr id="1029" name="Rectangle 5"/>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extLst>
      <p:ext uri="{BB962C8B-B14F-4D97-AF65-F5344CB8AC3E}">
        <p14:creationId xmlns:p14="http://schemas.microsoft.com/office/powerpoint/2010/main" val="110993206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13" r:id="rId8"/>
    <p:sldLayoutId id="2147483707" r:id="rId9"/>
    <p:sldLayoutId id="2147483708" r:id="rId10"/>
    <p:sldLayoutId id="2147483709" r:id="rId11"/>
    <p:sldLayoutId id="2147483710" r:id="rId12"/>
    <p:sldLayoutId id="2147483711" r:id="rId13"/>
    <p:sldLayoutId id="2147483712" r:id="rId14"/>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op Hu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o redrawn 43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cs typeface="Arial" charset="0"/>
            </a:endParaRPr>
          </a:p>
        </p:txBody>
      </p:sp>
      <p:sp>
        <p:nvSpPr>
          <p:cNvPr id="1029" name="Rectangle 5"/>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extLst>
      <p:ext uri="{BB962C8B-B14F-4D97-AF65-F5344CB8AC3E}">
        <p14:creationId xmlns:p14="http://schemas.microsoft.com/office/powerpoint/2010/main" val="3337117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179512" y="4316440"/>
            <a:ext cx="8390062" cy="180304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pPr algn="ctr"/>
            <a:r>
              <a:rPr lang="en-GB" sz="3600" dirty="0" smtClean="0"/>
              <a:t>PHR Project:13/164/51</a:t>
            </a:r>
          </a:p>
          <a:p>
            <a:pPr algn="ctr"/>
            <a:r>
              <a:rPr lang="en-GB" sz="3600" kern="0" dirty="0" smtClean="0"/>
              <a:t>REACT: Retirement in </a:t>
            </a:r>
            <a:r>
              <a:rPr lang="en-GB" sz="3600" kern="0" dirty="0" err="1" smtClean="0"/>
              <a:t>ACTion</a:t>
            </a:r>
            <a:r>
              <a:rPr lang="en-GB" sz="3600" kern="0" dirty="0" smtClean="0"/>
              <a:t/>
            </a:r>
            <a:br>
              <a:rPr lang="en-GB" sz="3600" kern="0" dirty="0" smtClean="0"/>
            </a:br>
            <a:r>
              <a:rPr lang="en-GB" sz="2400" kern="0" dirty="0" smtClean="0"/>
              <a:t>Dr Afroditi Stathi</a:t>
            </a:r>
            <a:br>
              <a:rPr lang="en-GB" sz="2400" kern="0" dirty="0" smtClean="0"/>
            </a:br>
            <a:r>
              <a:rPr lang="en-GB" sz="2400" kern="0" dirty="0" smtClean="0"/>
              <a:t>A.Stathi@bath.ac.uk </a:t>
            </a:r>
          </a:p>
          <a:p>
            <a:pPr algn="ctr"/>
            <a:r>
              <a:rPr lang="en-GB" sz="2400" kern="0" dirty="0" smtClean="0"/>
              <a:t> </a:t>
            </a:r>
          </a:p>
          <a:p>
            <a:pPr algn="ctr"/>
            <a:r>
              <a:rPr lang="en-GB" sz="2400" kern="0" dirty="0" smtClean="0"/>
              <a:t>3</a:t>
            </a:r>
            <a:r>
              <a:rPr lang="en-GB" sz="2400" kern="0" baseline="30000" dirty="0" smtClean="0"/>
              <a:t>rd</a:t>
            </a:r>
            <a:r>
              <a:rPr lang="en-GB" sz="2400" kern="0" dirty="0" smtClean="0"/>
              <a:t> December 2015</a:t>
            </a:r>
            <a:endParaRPr lang="en-GB" sz="2400" kern="0" dirty="0"/>
          </a:p>
        </p:txBody>
      </p:sp>
      <p:pic>
        <p:nvPicPr>
          <p:cNvPr id="5" name="Picture 2" descr="Image result for older people exerc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736578"/>
            <a:ext cx="2205556" cy="1352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older people exerci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578" y="988914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older people exercis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544" y="1753995"/>
            <a:ext cx="3553997" cy="23351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0" y="332656"/>
            <a:ext cx="817403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Launch Event</a:t>
            </a:r>
            <a:endParaRPr lang="en-GB" sz="2400" kern="0" dirty="0">
              <a:solidFill>
                <a:schemeClr val="bg1"/>
              </a:solidFill>
            </a:endParaRPr>
          </a:p>
        </p:txBody>
      </p:sp>
      <p:pic>
        <p:nvPicPr>
          <p:cNvPr id="10" name="Picture 9" descr="\\myfiles\jw930\dos\Downloads\Option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6808"/>
            <a:ext cx="6814380" cy="511192"/>
          </a:xfrm>
          <a:prstGeom prst="rect">
            <a:avLst/>
          </a:prstGeom>
          <a:noFill/>
          <a:ln>
            <a:noFill/>
          </a:ln>
        </p:spPr>
      </p:pic>
      <p:pic>
        <p:nvPicPr>
          <p:cNvPr id="11" name="Picture 2" descr="Image result for very old people walk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70" y="2601203"/>
            <a:ext cx="2235931" cy="14879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237760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720" y="404664"/>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Outcomes</a:t>
            </a:r>
            <a:endParaRPr lang="en-GB" kern="0" dirty="0">
              <a:solidFill>
                <a:schemeClr val="bg1"/>
              </a:solidFill>
            </a:endParaRPr>
          </a:p>
        </p:txBody>
      </p:sp>
      <p:sp>
        <p:nvSpPr>
          <p:cNvPr id="3" name="TextBox 2"/>
          <p:cNvSpPr txBox="1"/>
          <p:nvPr/>
        </p:nvSpPr>
        <p:spPr>
          <a:xfrm>
            <a:off x="3980654" y="1149031"/>
            <a:ext cx="4588919" cy="3046988"/>
          </a:xfrm>
          <a:prstGeom prst="rect">
            <a:avLst/>
          </a:prstGeom>
          <a:noFill/>
        </p:spPr>
        <p:txBody>
          <a:bodyPr wrap="square" rtlCol="0">
            <a:spAutoFit/>
          </a:bodyPr>
          <a:lstStyle/>
          <a:p>
            <a:r>
              <a:rPr lang="en-GB" sz="2400" b="1" dirty="0" smtClean="0"/>
              <a:t>Primary outcome</a:t>
            </a:r>
          </a:p>
          <a:p>
            <a:r>
              <a:rPr lang="en-GB" sz="2400" dirty="0"/>
              <a:t>F</a:t>
            </a:r>
            <a:r>
              <a:rPr lang="en-GB" sz="2400" dirty="0" smtClean="0"/>
              <a:t>unctional </a:t>
            </a:r>
            <a:r>
              <a:rPr lang="en-GB" sz="2400" dirty="0"/>
              <a:t>ability (independently assessed performance on a sit-to-stand task, a standing balance test and gait speed), measured using the </a:t>
            </a:r>
            <a:r>
              <a:rPr lang="en-GB" sz="2400" dirty="0" smtClean="0"/>
              <a:t>Short </a:t>
            </a:r>
            <a:r>
              <a:rPr lang="en-GB" sz="2400" dirty="0"/>
              <a:t>Physical Performance Battery (SPPB) at 24 months.</a:t>
            </a:r>
            <a:endParaRPr lang="en-GB" sz="2400" dirty="0" smtClean="0"/>
          </a:p>
        </p:txBody>
      </p:sp>
      <p:sp>
        <p:nvSpPr>
          <p:cNvPr id="4" name="TextBox 3"/>
          <p:cNvSpPr txBox="1"/>
          <p:nvPr/>
        </p:nvSpPr>
        <p:spPr>
          <a:xfrm>
            <a:off x="54109" y="4477318"/>
            <a:ext cx="7528134" cy="2246769"/>
          </a:xfrm>
          <a:prstGeom prst="rect">
            <a:avLst/>
          </a:prstGeom>
          <a:noFill/>
        </p:spPr>
        <p:txBody>
          <a:bodyPr wrap="square" numCol="2" rtlCol="0">
            <a:spAutoFit/>
          </a:bodyPr>
          <a:lstStyle/>
          <a:p>
            <a:r>
              <a:rPr lang="en-GB" sz="2000" b="1" dirty="0"/>
              <a:t>Secondary outcomes</a:t>
            </a:r>
            <a:r>
              <a:rPr lang="en-GB" sz="2000" b="1" dirty="0" smtClean="0"/>
              <a:t>:</a:t>
            </a:r>
          </a:p>
          <a:p>
            <a:pPr marL="285750" indent="-285750">
              <a:buFont typeface="Arial" panose="020B0604020202020204" pitchFamily="34" charset="0"/>
              <a:buChar char="•"/>
            </a:pPr>
            <a:r>
              <a:rPr lang="en-GB" sz="2000" dirty="0"/>
              <a:t>moderate intensity physical activity</a:t>
            </a:r>
          </a:p>
          <a:p>
            <a:pPr marL="285750" indent="-285750">
              <a:buFont typeface="Arial" panose="020B0604020202020204" pitchFamily="34" charset="0"/>
              <a:buChar char="•"/>
            </a:pPr>
            <a:r>
              <a:rPr lang="en-GB" sz="2000" dirty="0"/>
              <a:t>health-related quality of life</a:t>
            </a:r>
          </a:p>
          <a:p>
            <a:pPr marL="285750" indent="-285750">
              <a:buFont typeface="Arial" panose="020B0604020202020204" pitchFamily="34" charset="0"/>
              <a:buChar char="•"/>
            </a:pPr>
            <a:r>
              <a:rPr lang="en-GB" sz="2000" dirty="0"/>
              <a:t>cognitive function</a:t>
            </a:r>
          </a:p>
          <a:p>
            <a:pPr marL="285750" indent="-285750">
              <a:buFont typeface="Arial" panose="020B0604020202020204" pitchFamily="34" charset="0"/>
              <a:buChar char="•"/>
            </a:pPr>
            <a:r>
              <a:rPr lang="en-GB" sz="2000" dirty="0"/>
              <a:t>ability to perform </a:t>
            </a:r>
            <a:r>
              <a:rPr lang="en-GB" sz="2000" dirty="0" smtClean="0"/>
              <a:t>activities </a:t>
            </a:r>
            <a:r>
              <a:rPr lang="en-GB" sz="2000" dirty="0"/>
              <a:t>of daily living</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mental </a:t>
            </a:r>
            <a:r>
              <a:rPr lang="en-GB" sz="2000" dirty="0"/>
              <a:t>and social </a:t>
            </a:r>
            <a:r>
              <a:rPr lang="en-GB" sz="2000" dirty="0" smtClean="0"/>
              <a:t>well-being</a:t>
            </a:r>
            <a:endParaRPr lang="en-GB" sz="2000" dirty="0"/>
          </a:p>
          <a:p>
            <a:pPr marL="285750" indent="-285750">
              <a:buFont typeface="Arial" panose="020B0604020202020204" pitchFamily="34" charset="0"/>
              <a:buChar char="•"/>
            </a:pPr>
            <a:r>
              <a:rPr lang="en-GB" sz="2000" dirty="0" smtClean="0"/>
              <a:t>fatigue </a:t>
            </a:r>
            <a:endParaRPr lang="en-GB" sz="2000" dirty="0"/>
          </a:p>
          <a:p>
            <a:pPr marL="285750" indent="-285750">
              <a:buFont typeface="Arial" panose="020B0604020202020204" pitchFamily="34" charset="0"/>
              <a:buChar char="•"/>
            </a:pPr>
            <a:r>
              <a:rPr lang="en-GB" sz="2000" dirty="0"/>
              <a:t>pain </a:t>
            </a:r>
          </a:p>
          <a:p>
            <a:pPr marL="285750" indent="-285750">
              <a:buFont typeface="Arial" panose="020B0604020202020204" pitchFamily="34" charset="0"/>
              <a:buChar char="•"/>
            </a:pPr>
            <a:r>
              <a:rPr lang="en-GB" sz="2000" dirty="0" smtClean="0"/>
              <a:t>Sleep quality</a:t>
            </a:r>
            <a:endParaRPr lang="en-GB" sz="2000" b="1" dirty="0"/>
          </a:p>
          <a:p>
            <a:endParaRPr lang="en-GB" sz="2000" b="1" dirty="0" smtClean="0"/>
          </a:p>
          <a:p>
            <a:pPr marL="285750" indent="-285750">
              <a:buFont typeface="Arial" panose="020B0604020202020204" pitchFamily="34" charset="0"/>
              <a:buChar char="•"/>
            </a:pPr>
            <a:endParaRPr lang="en-GB" sz="2000" b="1" i="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7"/>
          <a:stretch/>
        </p:blipFill>
        <p:spPr>
          <a:xfrm>
            <a:off x="40145" y="1576313"/>
            <a:ext cx="3940510" cy="2462819"/>
          </a:xfrm>
          <a:prstGeom prst="rect">
            <a:avLst/>
          </a:prstGeom>
        </p:spPr>
      </p:pic>
      <p:sp>
        <p:nvSpPr>
          <p:cNvPr id="19" name="Rectangle 18"/>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306693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97067"/>
            <a:ext cx="7488833" cy="5780044"/>
          </a:xfrm>
          <a:prstGeom prst="rect">
            <a:avLst/>
          </a:prstGeom>
        </p:spPr>
        <p:txBody>
          <a:bodyPr wrap="square">
            <a:spAutoFit/>
          </a:bodyPr>
          <a:lstStyle/>
          <a:p>
            <a:r>
              <a:rPr lang="en-GB" sz="2400" b="1" dirty="0" smtClean="0">
                <a:solidFill>
                  <a:schemeClr val="tx2"/>
                </a:solidFill>
              </a:rPr>
              <a:t>768 </a:t>
            </a:r>
            <a:r>
              <a:rPr lang="en-GB" sz="2400" b="1" dirty="0">
                <a:solidFill>
                  <a:schemeClr val="tx2"/>
                </a:solidFill>
              </a:rPr>
              <a:t>participants </a:t>
            </a:r>
            <a:r>
              <a:rPr lang="en-GB" sz="2400" b="1" dirty="0" smtClean="0">
                <a:solidFill>
                  <a:schemeClr val="tx2"/>
                </a:solidFill>
              </a:rPr>
              <a:t>from </a:t>
            </a:r>
            <a:r>
              <a:rPr lang="en-GB" sz="2400" b="1" dirty="0">
                <a:solidFill>
                  <a:schemeClr val="tx2"/>
                </a:solidFill>
              </a:rPr>
              <a:t>Bristol/Bath, Birmingham and Devon</a:t>
            </a:r>
          </a:p>
          <a:p>
            <a:endParaRPr lang="en-GB" sz="2400" b="1" dirty="0" smtClean="0"/>
          </a:p>
          <a:p>
            <a:r>
              <a:rPr lang="en-GB" sz="2400" b="1" dirty="0" smtClean="0">
                <a:solidFill>
                  <a:schemeClr val="tx2"/>
                </a:solidFill>
              </a:rPr>
              <a:t>People </a:t>
            </a:r>
            <a:r>
              <a:rPr lang="en-GB" sz="2400" b="1" dirty="0">
                <a:solidFill>
                  <a:schemeClr val="tx2"/>
                </a:solidFill>
              </a:rPr>
              <a:t>at risk of major </a:t>
            </a:r>
            <a:r>
              <a:rPr lang="en-GB" sz="2400" b="1" dirty="0" smtClean="0">
                <a:solidFill>
                  <a:schemeClr val="tx2"/>
                </a:solidFill>
              </a:rPr>
              <a:t>mobility-related </a:t>
            </a:r>
            <a:r>
              <a:rPr lang="en-GB" sz="2400" b="1" dirty="0">
                <a:solidFill>
                  <a:schemeClr val="tx2"/>
                </a:solidFill>
              </a:rPr>
              <a:t>limitations</a:t>
            </a:r>
            <a:endParaRPr lang="en-GB" sz="2400" dirty="0">
              <a:solidFill>
                <a:schemeClr val="tx2"/>
              </a:solidFill>
            </a:endParaRPr>
          </a:p>
          <a:p>
            <a:pPr marL="342900" indent="-342900">
              <a:buFont typeface="Arial" panose="020B0604020202020204" pitchFamily="34" charset="0"/>
              <a:buChar char="•"/>
            </a:pPr>
            <a:r>
              <a:rPr lang="en-GB" sz="2400" dirty="0" smtClean="0"/>
              <a:t>Poor </a:t>
            </a:r>
            <a:r>
              <a:rPr lang="en-GB" sz="2400" dirty="0"/>
              <a:t>physical function </a:t>
            </a:r>
            <a:endParaRPr lang="en-GB" sz="2400" dirty="0" smtClean="0"/>
          </a:p>
          <a:p>
            <a:pPr marL="342900" indent="-342900">
              <a:buFont typeface="Arial" panose="020B0604020202020204" pitchFamily="34" charset="0"/>
              <a:buChar char="•"/>
            </a:pPr>
            <a:r>
              <a:rPr lang="en-GB" sz="2400" dirty="0"/>
              <a:t>	</a:t>
            </a:r>
            <a:r>
              <a:rPr lang="en-GB" sz="2400" dirty="0" smtClean="0"/>
              <a:t>(</a:t>
            </a:r>
            <a:r>
              <a:rPr lang="en-GB" sz="2400" dirty="0"/>
              <a:t>SPPB of 8 or less)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Retired (65+)</a:t>
            </a:r>
            <a:endParaRPr lang="en-GB" sz="2400" dirty="0"/>
          </a:p>
          <a:p>
            <a:pPr marL="342900" indent="-342900">
              <a:buFont typeface="Arial" panose="020B0604020202020204" pitchFamily="34" charset="0"/>
              <a:buChar char="•"/>
            </a:pPr>
            <a:r>
              <a:rPr lang="en-GB" sz="2400" dirty="0"/>
              <a:t>Focus on areas of higher deprivation</a:t>
            </a:r>
          </a:p>
          <a:p>
            <a:pPr marL="342900" indent="-342900">
              <a:buFont typeface="Arial" panose="020B0604020202020204" pitchFamily="34" charset="0"/>
              <a:buChar char="•"/>
            </a:pPr>
            <a:r>
              <a:rPr lang="en-GB" sz="2400" dirty="0"/>
              <a:t>Focus on ethnic </a:t>
            </a:r>
            <a:r>
              <a:rPr lang="en-GB" sz="2400" dirty="0" smtClean="0"/>
              <a:t>minorities</a:t>
            </a:r>
          </a:p>
          <a:p>
            <a:pPr marL="342900" lvl="0" indent="-342900">
              <a:spcBef>
                <a:spcPct val="20000"/>
              </a:spcBef>
            </a:pPr>
            <a:endParaRPr lang="en-GB" sz="2400" b="1" kern="0" dirty="0" smtClean="0">
              <a:solidFill>
                <a:srgbClr val="000000"/>
              </a:solidFill>
              <a:latin typeface="Arial"/>
            </a:endParaRPr>
          </a:p>
          <a:p>
            <a:pPr marL="342900" lvl="0" indent="-342900">
              <a:spcBef>
                <a:spcPct val="20000"/>
              </a:spcBef>
            </a:pPr>
            <a:r>
              <a:rPr lang="en-GB" sz="2400" b="1" kern="0" dirty="0" smtClean="0">
                <a:solidFill>
                  <a:srgbClr val="000000"/>
                </a:solidFill>
                <a:latin typeface="Arial"/>
              </a:rPr>
              <a:t>Recruitment </a:t>
            </a:r>
            <a:r>
              <a:rPr lang="en-GB" sz="2400" b="1" kern="0" dirty="0">
                <a:solidFill>
                  <a:srgbClr val="000000"/>
                </a:solidFill>
                <a:latin typeface="Arial"/>
              </a:rPr>
              <a:t>will be via primary </a:t>
            </a:r>
            <a:r>
              <a:rPr lang="en-GB" sz="2400" b="1" kern="0" dirty="0" smtClean="0">
                <a:solidFill>
                  <a:srgbClr val="000000"/>
                </a:solidFill>
                <a:latin typeface="Arial"/>
              </a:rPr>
              <a:t>care and </a:t>
            </a:r>
            <a:r>
              <a:rPr lang="en-GB" sz="2400" b="1" kern="0" dirty="0">
                <a:solidFill>
                  <a:srgbClr val="000000"/>
                </a:solidFill>
                <a:latin typeface="Arial"/>
              </a:rPr>
              <a:t>third sector organisations </a:t>
            </a:r>
          </a:p>
          <a:p>
            <a:endParaRPr lang="en-GB" sz="2400" dirty="0">
              <a:solidFill>
                <a:srgbClr val="002060"/>
              </a:solidFill>
            </a:endParaRPr>
          </a:p>
        </p:txBody>
      </p:sp>
      <p:sp>
        <p:nvSpPr>
          <p:cNvPr id="5" name="Title 1"/>
          <p:cNvSpPr txBox="1">
            <a:spLocks/>
          </p:cNvSpPr>
          <p:nvPr/>
        </p:nvSpPr>
        <p:spPr>
          <a:xfrm>
            <a:off x="19720" y="404664"/>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Recruitment</a:t>
            </a:r>
            <a:endParaRPr lang="en-GB" kern="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2780928"/>
            <a:ext cx="2304257" cy="1728193"/>
          </a:xfrm>
          <a:prstGeom prst="rect">
            <a:avLst/>
          </a:prstGeom>
        </p:spPr>
      </p:pic>
      <p:sp>
        <p:nvSpPr>
          <p:cNvPr id="7" name="Rectangle 6"/>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31684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08" name="Group 4107"/>
          <p:cNvGrpSpPr/>
          <p:nvPr/>
        </p:nvGrpSpPr>
        <p:grpSpPr>
          <a:xfrm>
            <a:off x="5822403" y="1045300"/>
            <a:ext cx="3071789" cy="5738700"/>
            <a:chOff x="5822403" y="1045300"/>
            <a:chExt cx="3071789" cy="5738700"/>
          </a:xfrm>
        </p:grpSpPr>
        <p:sp>
          <p:nvSpPr>
            <p:cNvPr id="25" name="Rectangle 24"/>
            <p:cNvSpPr/>
            <p:nvPr/>
          </p:nvSpPr>
          <p:spPr>
            <a:xfrm>
              <a:off x="5822403" y="1045300"/>
              <a:ext cx="2828890" cy="560942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urved Down Ribbon 31"/>
            <p:cNvSpPr/>
            <p:nvPr/>
          </p:nvSpPr>
          <p:spPr>
            <a:xfrm>
              <a:off x="6032855" y="1124744"/>
              <a:ext cx="2294867" cy="284616"/>
            </a:xfrm>
            <a:prstGeom prst="ellipseRibbon">
              <a:avLst/>
            </a:prstGeom>
            <a:ln>
              <a:solidFill>
                <a:srgbClr val="E87E0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smtClean="0"/>
                <a:t>Maintenance</a:t>
              </a:r>
              <a:endParaRPr lang="en-GB" sz="1200" b="1" dirty="0"/>
            </a:p>
          </p:txBody>
        </p:sp>
        <p:sp>
          <p:nvSpPr>
            <p:cNvPr id="35" name="Vertical Scroll 34"/>
            <p:cNvSpPr/>
            <p:nvPr/>
          </p:nvSpPr>
          <p:spPr>
            <a:xfrm flipH="1">
              <a:off x="8214679" y="5988599"/>
              <a:ext cx="679513" cy="795401"/>
            </a:xfrm>
            <a:prstGeom prst="verticalScroll">
              <a:avLst>
                <a:gd name="adj" fmla="val 17698"/>
              </a:avLst>
            </a:prstGeom>
            <a:ln>
              <a:solidFill>
                <a:srgbClr val="E87E0A"/>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en-GB" sz="1200" b="1" dirty="0" smtClean="0"/>
                <a:t>Week 52</a:t>
              </a:r>
              <a:endParaRPr lang="en-GB" sz="1200" b="1" dirty="0"/>
            </a:p>
          </p:txBody>
        </p:sp>
        <p:grpSp>
          <p:nvGrpSpPr>
            <p:cNvPr id="49" name="Group 48"/>
            <p:cNvGrpSpPr/>
            <p:nvPr/>
          </p:nvGrpSpPr>
          <p:grpSpPr>
            <a:xfrm>
              <a:off x="5964197" y="2548757"/>
              <a:ext cx="2450296" cy="1046641"/>
              <a:chOff x="5783046" y="2548757"/>
              <a:chExt cx="2450296" cy="1046641"/>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8682" y="2548757"/>
                <a:ext cx="804660" cy="1046641"/>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046" y="2548757"/>
                <a:ext cx="1653835" cy="1041353"/>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5898" y="2739174"/>
                <a:ext cx="253015" cy="803047"/>
              </a:xfrm>
              <a:prstGeom prst="rect">
                <a:avLst/>
              </a:prstGeom>
            </p:spPr>
          </p:pic>
        </p:grpSp>
      </p:grpSp>
      <p:grpSp>
        <p:nvGrpSpPr>
          <p:cNvPr id="4106" name="Group 4105"/>
          <p:cNvGrpSpPr/>
          <p:nvPr/>
        </p:nvGrpSpPr>
        <p:grpSpPr>
          <a:xfrm>
            <a:off x="2941696" y="1034100"/>
            <a:ext cx="3091159" cy="5757670"/>
            <a:chOff x="2941696" y="1034100"/>
            <a:chExt cx="3091159" cy="5757670"/>
          </a:xfrm>
        </p:grpSpPr>
        <p:sp>
          <p:nvSpPr>
            <p:cNvPr id="24" name="Rectangle 23"/>
            <p:cNvSpPr/>
            <p:nvPr/>
          </p:nvSpPr>
          <p:spPr>
            <a:xfrm>
              <a:off x="2941696" y="1034100"/>
              <a:ext cx="2685429" cy="56352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rved Down Ribbon 32"/>
            <p:cNvSpPr/>
            <p:nvPr/>
          </p:nvSpPr>
          <p:spPr>
            <a:xfrm>
              <a:off x="3097460" y="1126380"/>
              <a:ext cx="2294867" cy="284616"/>
            </a:xfrm>
            <a:prstGeom prst="ellipseRibbon">
              <a:avLst/>
            </a:prstGeom>
            <a:ln>
              <a:solidFill>
                <a:srgbClr val="E87E0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smtClean="0"/>
                <a:t>Adoption 2</a:t>
              </a:r>
              <a:endParaRPr lang="en-GB" sz="1200" b="1" dirty="0"/>
            </a:p>
          </p:txBody>
        </p:sp>
        <p:sp>
          <p:nvSpPr>
            <p:cNvPr id="38" name="Vertical Scroll 37"/>
            <p:cNvSpPr/>
            <p:nvPr/>
          </p:nvSpPr>
          <p:spPr>
            <a:xfrm flipH="1">
              <a:off x="5353342" y="5988599"/>
              <a:ext cx="679513" cy="803171"/>
            </a:xfrm>
            <a:prstGeom prst="verticalScroll">
              <a:avLst>
                <a:gd name="adj" fmla="val 17698"/>
              </a:avLst>
            </a:prstGeom>
            <a:ln>
              <a:solidFill>
                <a:srgbClr val="E87E0A"/>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en-GB" sz="1200" b="1" dirty="0" smtClean="0"/>
                <a:t>Week 25</a:t>
              </a:r>
              <a:endParaRPr lang="en-GB" sz="1200" b="1" dirty="0"/>
            </a:p>
          </p:txBody>
        </p:sp>
        <p:grpSp>
          <p:nvGrpSpPr>
            <p:cNvPr id="50" name="Group 49"/>
            <p:cNvGrpSpPr/>
            <p:nvPr/>
          </p:nvGrpSpPr>
          <p:grpSpPr>
            <a:xfrm>
              <a:off x="3087639" y="2554072"/>
              <a:ext cx="2450296" cy="1046641"/>
              <a:chOff x="3010001" y="2554072"/>
              <a:chExt cx="2450296" cy="1046641"/>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637" y="2554072"/>
                <a:ext cx="804660" cy="1046641"/>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0001" y="2554072"/>
                <a:ext cx="1653835" cy="1041353"/>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853" y="2744489"/>
                <a:ext cx="253015" cy="803047"/>
              </a:xfrm>
              <a:prstGeom prst="rect">
                <a:avLst/>
              </a:prstGeom>
            </p:spPr>
          </p:pic>
        </p:grpSp>
      </p:grpSp>
      <p:grpSp>
        <p:nvGrpSpPr>
          <p:cNvPr id="4105" name="Group 4104"/>
          <p:cNvGrpSpPr/>
          <p:nvPr/>
        </p:nvGrpSpPr>
        <p:grpSpPr>
          <a:xfrm>
            <a:off x="0" y="1034100"/>
            <a:ext cx="3278728" cy="5757670"/>
            <a:chOff x="0" y="1034100"/>
            <a:chExt cx="3278728" cy="5757670"/>
          </a:xfrm>
        </p:grpSpPr>
        <p:sp>
          <p:nvSpPr>
            <p:cNvPr id="5" name="Rectangle 4"/>
            <p:cNvSpPr/>
            <p:nvPr/>
          </p:nvSpPr>
          <p:spPr>
            <a:xfrm>
              <a:off x="0" y="1034100"/>
              <a:ext cx="2746498" cy="562062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rved Down Ribbon 5"/>
            <p:cNvSpPr/>
            <p:nvPr/>
          </p:nvSpPr>
          <p:spPr>
            <a:xfrm>
              <a:off x="304348" y="1124744"/>
              <a:ext cx="2294867" cy="284616"/>
            </a:xfrm>
            <a:prstGeom prst="ellipseRibbon">
              <a:avLst/>
            </a:prstGeom>
            <a:ln>
              <a:solidFill>
                <a:srgbClr val="E87E0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smtClean="0"/>
                <a:t>Adoption 1</a:t>
              </a:r>
              <a:endParaRPr lang="en-GB" sz="1200" b="1" dirty="0"/>
            </a:p>
          </p:txBody>
        </p:sp>
        <p:sp>
          <p:nvSpPr>
            <p:cNvPr id="8" name="Vertical Scroll 7"/>
            <p:cNvSpPr/>
            <p:nvPr/>
          </p:nvSpPr>
          <p:spPr>
            <a:xfrm flipH="1">
              <a:off x="23952" y="6003233"/>
              <a:ext cx="679513" cy="788537"/>
            </a:xfrm>
            <a:prstGeom prst="verticalScroll">
              <a:avLst>
                <a:gd name="adj" fmla="val 17698"/>
              </a:avLst>
            </a:prstGeom>
            <a:ln>
              <a:solidFill>
                <a:srgbClr val="E87E0A"/>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en-GB" sz="1200" b="1" dirty="0" smtClean="0"/>
                <a:t>Week 1</a:t>
              </a:r>
              <a:endParaRPr lang="en-GB" sz="1200" b="1" dirty="0"/>
            </a:p>
          </p:txBody>
        </p:sp>
        <p:sp>
          <p:nvSpPr>
            <p:cNvPr id="37" name="Vertical Scroll 36"/>
            <p:cNvSpPr/>
            <p:nvPr/>
          </p:nvSpPr>
          <p:spPr>
            <a:xfrm flipH="1">
              <a:off x="2599215" y="6003233"/>
              <a:ext cx="679513" cy="788537"/>
            </a:xfrm>
            <a:prstGeom prst="verticalScroll">
              <a:avLst>
                <a:gd name="adj" fmla="val 17698"/>
              </a:avLst>
            </a:prstGeom>
            <a:ln>
              <a:solidFill>
                <a:srgbClr val="E87E0A"/>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en-GB" sz="1200" b="1" dirty="0" smtClean="0"/>
                <a:t>Week 9</a:t>
              </a:r>
              <a:endParaRPr lang="en-GB" sz="1200" b="1" dirty="0"/>
            </a:p>
          </p:txBody>
        </p:sp>
        <p:grpSp>
          <p:nvGrpSpPr>
            <p:cNvPr id="4100" name="Group 4099"/>
            <p:cNvGrpSpPr/>
            <p:nvPr/>
          </p:nvGrpSpPr>
          <p:grpSpPr>
            <a:xfrm>
              <a:off x="44672" y="1511433"/>
              <a:ext cx="2554543" cy="1012863"/>
              <a:chOff x="44672" y="1511433"/>
              <a:chExt cx="2554543" cy="1012863"/>
            </a:xfrm>
          </p:grpSpPr>
          <p:pic>
            <p:nvPicPr>
              <p:cNvPr id="4099" name="Picture 40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72" y="1511433"/>
                <a:ext cx="2554543" cy="101286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268" y="1556326"/>
                <a:ext cx="370856" cy="881814"/>
              </a:xfrm>
              <a:prstGeom prst="rect">
                <a:avLst/>
              </a:prstGeom>
            </p:spPr>
          </p:pic>
        </p:grpSp>
      </p:grpSp>
      <p:sp>
        <p:nvSpPr>
          <p:cNvPr id="34" name="Title 1"/>
          <p:cNvSpPr txBox="1">
            <a:spLocks/>
          </p:cNvSpPr>
          <p:nvPr/>
        </p:nvSpPr>
        <p:spPr>
          <a:xfrm>
            <a:off x="20608" y="369298"/>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Structure of intervention</a:t>
            </a:r>
            <a:endParaRPr lang="en-GB" kern="0" dirty="0">
              <a:solidFill>
                <a:schemeClr val="bg1"/>
              </a:solidFill>
            </a:endParaRPr>
          </a:p>
        </p:txBody>
      </p:sp>
      <p:grpSp>
        <p:nvGrpSpPr>
          <p:cNvPr id="53" name="Group 52"/>
          <p:cNvGrpSpPr/>
          <p:nvPr/>
        </p:nvGrpSpPr>
        <p:grpSpPr>
          <a:xfrm>
            <a:off x="3065895" y="3652542"/>
            <a:ext cx="2525317" cy="1019135"/>
            <a:chOff x="2988257" y="3652542"/>
            <a:chExt cx="2525317" cy="1019135"/>
          </a:xfrm>
        </p:grpSpPr>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8257" y="3652542"/>
              <a:ext cx="2525317" cy="1019135"/>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4497" y="3985169"/>
              <a:ext cx="256033" cy="676657"/>
            </a:xfrm>
            <a:prstGeom prst="rect">
              <a:avLst/>
            </a:prstGeom>
          </p:spPr>
        </p:pic>
      </p:grpSp>
      <p:grpSp>
        <p:nvGrpSpPr>
          <p:cNvPr id="4098" name="Group 4097"/>
          <p:cNvGrpSpPr/>
          <p:nvPr/>
        </p:nvGrpSpPr>
        <p:grpSpPr>
          <a:xfrm>
            <a:off x="3070785" y="4728141"/>
            <a:ext cx="2500702" cy="1016863"/>
            <a:chOff x="2993147" y="4728141"/>
            <a:chExt cx="2500702" cy="1016863"/>
          </a:xfrm>
        </p:grpSpPr>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3147" y="4728141"/>
              <a:ext cx="2410133" cy="1016863"/>
            </a:xfrm>
            <a:prstGeom prst="rect">
              <a:avLst/>
            </a:prstGeom>
          </p:spPr>
        </p:pic>
        <p:pic>
          <p:nvPicPr>
            <p:cNvPr id="4096" name="Picture 40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01952" y="5111062"/>
              <a:ext cx="691897" cy="618745"/>
            </a:xfrm>
            <a:prstGeom prst="rect">
              <a:avLst/>
            </a:prstGeom>
          </p:spPr>
        </p:pic>
      </p:grpSp>
      <p:grpSp>
        <p:nvGrpSpPr>
          <p:cNvPr id="63" name="Group 62"/>
          <p:cNvGrpSpPr/>
          <p:nvPr/>
        </p:nvGrpSpPr>
        <p:grpSpPr>
          <a:xfrm>
            <a:off x="5964197" y="3647036"/>
            <a:ext cx="2590239" cy="1014790"/>
            <a:chOff x="5783046" y="3647036"/>
            <a:chExt cx="2590239" cy="1014790"/>
          </a:xfrm>
        </p:grpSpPr>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83046" y="3647036"/>
              <a:ext cx="2590239" cy="1014790"/>
            </a:xfrm>
            <a:prstGeom prst="rect">
              <a:avLst/>
            </a:prstGeom>
          </p:spPr>
        </p:pic>
        <p:pic>
          <p:nvPicPr>
            <p:cNvPr id="39" name="Picture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98104" y="4020207"/>
              <a:ext cx="250252" cy="639531"/>
            </a:xfrm>
            <a:prstGeom prst="rect">
              <a:avLst/>
            </a:prstGeom>
          </p:spPr>
        </p:pic>
      </p:grpSp>
      <p:grpSp>
        <p:nvGrpSpPr>
          <p:cNvPr id="4097" name="Group 4096"/>
          <p:cNvGrpSpPr/>
          <p:nvPr/>
        </p:nvGrpSpPr>
        <p:grpSpPr>
          <a:xfrm>
            <a:off x="5964198" y="4724499"/>
            <a:ext cx="2536176" cy="1013907"/>
            <a:chOff x="5783047" y="4724499"/>
            <a:chExt cx="2536176" cy="1013907"/>
          </a:xfrm>
        </p:grpSpPr>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41396" y="4724499"/>
              <a:ext cx="1553250" cy="1009473"/>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83047" y="4724500"/>
              <a:ext cx="858350" cy="1013906"/>
            </a:xfrm>
            <a:prstGeom prst="rect">
              <a:avLst/>
            </a:prstGeom>
          </p:spPr>
        </p:pic>
        <p:pic>
          <p:nvPicPr>
            <p:cNvPr id="85" name="Picture 8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7326" y="5098312"/>
              <a:ext cx="691897" cy="618745"/>
            </a:xfrm>
            <a:prstGeom prst="rect">
              <a:avLst/>
            </a:prstGeom>
          </p:spPr>
        </p:pic>
      </p:grpSp>
      <p:grpSp>
        <p:nvGrpSpPr>
          <p:cNvPr id="51" name="Group 50"/>
          <p:cNvGrpSpPr/>
          <p:nvPr/>
        </p:nvGrpSpPr>
        <p:grpSpPr>
          <a:xfrm>
            <a:off x="200370" y="2554072"/>
            <a:ext cx="2450296" cy="1046641"/>
            <a:chOff x="96854" y="2554072"/>
            <a:chExt cx="2450296" cy="1046641"/>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490" y="2554072"/>
              <a:ext cx="804660" cy="1046641"/>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54" y="2554072"/>
              <a:ext cx="1653835" cy="1041353"/>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706" y="2744489"/>
              <a:ext cx="253015" cy="803047"/>
            </a:xfrm>
            <a:prstGeom prst="rect">
              <a:avLst/>
            </a:prstGeom>
          </p:spPr>
        </p:pic>
      </p:grpSp>
      <p:sp>
        <p:nvSpPr>
          <p:cNvPr id="2" name="8-Point Star 1"/>
          <p:cNvSpPr/>
          <p:nvPr/>
        </p:nvSpPr>
        <p:spPr>
          <a:xfrm>
            <a:off x="200370" y="3645024"/>
            <a:ext cx="2398845" cy="2662284"/>
          </a:xfrm>
          <a:prstGeom prst="star8">
            <a:avLst/>
          </a:prstGeom>
          <a:solidFill>
            <a:schemeClr val="bg1"/>
          </a:solidFill>
          <a:ln>
            <a:solidFill>
              <a:srgbClr val="F165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accent6"/>
                </a:solidFill>
              </a:rPr>
              <a:t>1 - 1 starter session</a:t>
            </a:r>
          </a:p>
          <a:p>
            <a:pPr algn="ctr"/>
            <a:r>
              <a:rPr lang="en-GB" b="1" dirty="0" smtClean="0">
                <a:solidFill>
                  <a:schemeClr val="accent6"/>
                </a:solidFill>
              </a:rPr>
              <a:t>45 min</a:t>
            </a:r>
          </a:p>
        </p:txBody>
      </p:sp>
      <p:sp>
        <p:nvSpPr>
          <p:cNvPr id="48" name="8-Point Star 47"/>
          <p:cNvSpPr/>
          <p:nvPr/>
        </p:nvSpPr>
        <p:spPr>
          <a:xfrm>
            <a:off x="200369" y="3636076"/>
            <a:ext cx="2398845" cy="2662284"/>
          </a:xfrm>
          <a:prstGeom prst="star8">
            <a:avLst/>
          </a:prstGeom>
          <a:solidFill>
            <a:schemeClr val="bg1"/>
          </a:solidFill>
          <a:ln>
            <a:solidFill>
              <a:srgbClr val="F165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accent6"/>
                </a:solidFill>
              </a:rPr>
              <a:t>2x 60 minute group exercise</a:t>
            </a:r>
          </a:p>
          <a:p>
            <a:pPr algn="ctr"/>
            <a:r>
              <a:rPr lang="en-GB" sz="1400" b="1" dirty="0" smtClean="0">
                <a:solidFill>
                  <a:schemeClr val="accent6"/>
                </a:solidFill>
              </a:rPr>
              <a:t>Cardiovascular</a:t>
            </a:r>
          </a:p>
          <a:p>
            <a:pPr algn="ctr"/>
            <a:r>
              <a:rPr lang="en-GB" sz="1400" b="1" dirty="0" smtClean="0">
                <a:solidFill>
                  <a:schemeClr val="accent6"/>
                </a:solidFill>
              </a:rPr>
              <a:t>Strength</a:t>
            </a:r>
          </a:p>
          <a:p>
            <a:pPr algn="ctr"/>
            <a:r>
              <a:rPr lang="en-GB" sz="1400" b="1" dirty="0" smtClean="0">
                <a:solidFill>
                  <a:schemeClr val="accent6"/>
                </a:solidFill>
              </a:rPr>
              <a:t>Coordination</a:t>
            </a:r>
          </a:p>
          <a:p>
            <a:pPr algn="ctr"/>
            <a:r>
              <a:rPr lang="en-GB" sz="1400" b="1" dirty="0" smtClean="0">
                <a:solidFill>
                  <a:schemeClr val="accent6"/>
                </a:solidFill>
              </a:rPr>
              <a:t>Flexibility</a:t>
            </a:r>
            <a:r>
              <a:rPr lang="en-GB" b="1" dirty="0" smtClean="0">
                <a:solidFill>
                  <a:schemeClr val="accent6"/>
                </a:solidFill>
              </a:rPr>
              <a:t> </a:t>
            </a:r>
          </a:p>
        </p:txBody>
      </p:sp>
      <p:sp>
        <p:nvSpPr>
          <p:cNvPr id="52" name="8-Point Star 51"/>
          <p:cNvSpPr/>
          <p:nvPr/>
        </p:nvSpPr>
        <p:spPr>
          <a:xfrm>
            <a:off x="193970" y="3644898"/>
            <a:ext cx="2398845" cy="2662284"/>
          </a:xfrm>
          <a:prstGeom prst="star8">
            <a:avLst/>
          </a:prstGeom>
          <a:solidFill>
            <a:schemeClr val="bg1"/>
          </a:solidFill>
          <a:ln>
            <a:solidFill>
              <a:srgbClr val="F165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accent6"/>
                </a:solidFill>
              </a:rPr>
              <a:t>Down to 1x 60 minute group activity session</a:t>
            </a:r>
          </a:p>
        </p:txBody>
      </p:sp>
      <p:sp>
        <p:nvSpPr>
          <p:cNvPr id="54" name="8-Point Star 53"/>
          <p:cNvSpPr/>
          <p:nvPr/>
        </p:nvSpPr>
        <p:spPr>
          <a:xfrm>
            <a:off x="197169" y="3635950"/>
            <a:ext cx="2398845" cy="2662284"/>
          </a:xfrm>
          <a:prstGeom prst="star8">
            <a:avLst/>
          </a:prstGeom>
          <a:solidFill>
            <a:schemeClr val="bg1"/>
          </a:solidFill>
          <a:ln>
            <a:solidFill>
              <a:srgbClr val="F165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accent6"/>
                </a:solidFill>
              </a:rPr>
              <a:t>weekly </a:t>
            </a:r>
            <a:r>
              <a:rPr lang="en-GB" b="1" dirty="0">
                <a:solidFill>
                  <a:schemeClr val="accent6"/>
                </a:solidFill>
              </a:rPr>
              <a:t>45 minute educational and social </a:t>
            </a:r>
            <a:r>
              <a:rPr lang="en-GB" b="1" dirty="0" smtClean="0">
                <a:solidFill>
                  <a:schemeClr val="accent6"/>
                </a:solidFill>
              </a:rPr>
              <a:t>sessions</a:t>
            </a:r>
          </a:p>
        </p:txBody>
      </p:sp>
      <p:sp>
        <p:nvSpPr>
          <p:cNvPr id="55" name="8-Point Star 54"/>
          <p:cNvSpPr/>
          <p:nvPr/>
        </p:nvSpPr>
        <p:spPr>
          <a:xfrm>
            <a:off x="200368" y="3648395"/>
            <a:ext cx="2398845" cy="2662284"/>
          </a:xfrm>
          <a:prstGeom prst="star8">
            <a:avLst/>
          </a:prstGeom>
          <a:solidFill>
            <a:schemeClr val="bg1"/>
          </a:solidFill>
          <a:ln>
            <a:solidFill>
              <a:srgbClr val="F165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accent6"/>
                </a:solidFill>
              </a:rPr>
              <a:t>Monthly group meetings</a:t>
            </a:r>
          </a:p>
        </p:txBody>
      </p:sp>
      <p:sp>
        <p:nvSpPr>
          <p:cNvPr id="56" name="8-Point Star 55"/>
          <p:cNvSpPr/>
          <p:nvPr/>
        </p:nvSpPr>
        <p:spPr>
          <a:xfrm>
            <a:off x="190942" y="3639736"/>
            <a:ext cx="2398845" cy="2662284"/>
          </a:xfrm>
          <a:prstGeom prst="star8">
            <a:avLst/>
          </a:prstGeom>
          <a:solidFill>
            <a:schemeClr val="bg1"/>
          </a:solidFill>
          <a:ln>
            <a:solidFill>
              <a:srgbClr val="F165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chemeClr val="accent6"/>
                </a:solidFill>
              </a:rPr>
              <a:t>Ambassador Programme</a:t>
            </a:r>
          </a:p>
          <a:p>
            <a:pPr algn="ctr"/>
            <a:r>
              <a:rPr lang="en-GB" sz="1400" b="1" dirty="0" smtClean="0">
                <a:solidFill>
                  <a:schemeClr val="accent6"/>
                </a:solidFill>
              </a:rPr>
              <a:t>Become researcher</a:t>
            </a:r>
          </a:p>
          <a:p>
            <a:pPr algn="ctr"/>
            <a:r>
              <a:rPr lang="en-GB" sz="1400" b="1" dirty="0" smtClean="0">
                <a:solidFill>
                  <a:schemeClr val="accent6"/>
                </a:solidFill>
              </a:rPr>
              <a:t>Support other </a:t>
            </a:r>
            <a:r>
              <a:rPr lang="en-GB" sz="1400" b="1" dirty="0" err="1" smtClean="0">
                <a:solidFill>
                  <a:schemeClr val="accent6"/>
                </a:solidFill>
              </a:rPr>
              <a:t>REACTors</a:t>
            </a:r>
            <a:endParaRPr lang="en-GB" sz="1400" b="1" dirty="0" smtClean="0">
              <a:solidFill>
                <a:schemeClr val="accent6"/>
              </a:solidFill>
            </a:endParaRPr>
          </a:p>
          <a:p>
            <a:pPr algn="ctr"/>
            <a:r>
              <a:rPr lang="en-GB" sz="1400" b="1" dirty="0" smtClean="0">
                <a:solidFill>
                  <a:schemeClr val="accent6"/>
                </a:solidFill>
              </a:rPr>
              <a:t>Support partner initiatives</a:t>
            </a:r>
          </a:p>
        </p:txBody>
      </p:sp>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14768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06"/>
                                        </p:tgtEl>
                                        <p:attrNameLst>
                                          <p:attrName>style.visibility</p:attrName>
                                        </p:attrNameLst>
                                      </p:cBhvr>
                                      <p:to>
                                        <p:strVal val="visible"/>
                                      </p:to>
                                    </p:set>
                                    <p:animEffect transition="in" filter="fade">
                                      <p:cBhvr>
                                        <p:cTn id="35" dur="500"/>
                                        <p:tgtEl>
                                          <p:spTgt spid="410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098"/>
                                        </p:tgtEl>
                                        <p:attrNameLst>
                                          <p:attrName>style.visibility</p:attrName>
                                        </p:attrNameLst>
                                      </p:cBhvr>
                                      <p:to>
                                        <p:strVal val="visible"/>
                                      </p:to>
                                    </p:set>
                                    <p:animEffect transition="in" filter="fade">
                                      <p:cBhvr>
                                        <p:cTn id="59" dur="500"/>
                                        <p:tgtEl>
                                          <p:spTgt spid="409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08"/>
                                        </p:tgtEl>
                                        <p:attrNameLst>
                                          <p:attrName>style.visibility</p:attrName>
                                        </p:attrNameLst>
                                      </p:cBhvr>
                                      <p:to>
                                        <p:strVal val="visible"/>
                                      </p:to>
                                    </p:set>
                                    <p:animEffect transition="in" filter="fade">
                                      <p:cBhvr>
                                        <p:cTn id="64" dur="500"/>
                                        <p:tgtEl>
                                          <p:spTgt spid="410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p:cTn id="69" dur="500" fill="hold"/>
                                        <p:tgtEl>
                                          <p:spTgt spid="52"/>
                                        </p:tgtEl>
                                        <p:attrNameLst>
                                          <p:attrName>ppt_w</p:attrName>
                                        </p:attrNameLst>
                                      </p:cBhvr>
                                      <p:tavLst>
                                        <p:tav tm="0">
                                          <p:val>
                                            <p:fltVal val="0"/>
                                          </p:val>
                                        </p:tav>
                                        <p:tav tm="100000">
                                          <p:val>
                                            <p:strVal val="#ppt_w"/>
                                          </p:val>
                                        </p:tav>
                                      </p:tavLst>
                                    </p:anim>
                                    <p:anim calcmode="lin" valueType="num">
                                      <p:cBhvr>
                                        <p:cTn id="70" dur="500" fill="hold"/>
                                        <p:tgtEl>
                                          <p:spTgt spid="52"/>
                                        </p:tgtEl>
                                        <p:attrNameLst>
                                          <p:attrName>ppt_h</p:attrName>
                                        </p:attrNameLst>
                                      </p:cBhvr>
                                      <p:tavLst>
                                        <p:tav tm="0">
                                          <p:val>
                                            <p:fltVal val="0"/>
                                          </p:val>
                                        </p:tav>
                                        <p:tav tm="100000">
                                          <p:val>
                                            <p:strVal val="#ppt_h"/>
                                          </p:val>
                                        </p:tav>
                                      </p:tavLst>
                                    </p:anim>
                                    <p:animEffect transition="in" filter="fad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ppt_w</p:attrName>
                                        </p:attrNameLst>
                                      </p:cBhvr>
                                      <p:tavLst>
                                        <p:tav tm="0">
                                          <p:val>
                                            <p:fltVal val="0"/>
                                          </p:val>
                                        </p:tav>
                                        <p:tav tm="100000">
                                          <p:val>
                                            <p:strVal val="#ppt_w"/>
                                          </p:val>
                                        </p:tav>
                                      </p:tavLst>
                                    </p:anim>
                                    <p:anim calcmode="lin" valueType="num">
                                      <p:cBhvr>
                                        <p:cTn id="82" dur="500" fill="hold"/>
                                        <p:tgtEl>
                                          <p:spTgt spid="55"/>
                                        </p:tgtEl>
                                        <p:attrNameLst>
                                          <p:attrName>ppt_h</p:attrName>
                                        </p:attrNameLst>
                                      </p:cBhvr>
                                      <p:tavLst>
                                        <p:tav tm="0">
                                          <p:val>
                                            <p:fltVal val="0"/>
                                          </p:val>
                                        </p:tav>
                                        <p:tav tm="100000">
                                          <p:val>
                                            <p:strVal val="#ppt_h"/>
                                          </p:val>
                                        </p:tav>
                                      </p:tavLst>
                                    </p:anim>
                                    <p:animEffect transition="in" filter="fade">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097"/>
                                        </p:tgtEl>
                                        <p:attrNameLst>
                                          <p:attrName>style.visibility</p:attrName>
                                        </p:attrNameLst>
                                      </p:cBhvr>
                                      <p:to>
                                        <p:strVal val="visible"/>
                                      </p:to>
                                    </p:set>
                                    <p:animEffect transition="in" filter="fade">
                                      <p:cBhvr>
                                        <p:cTn id="88" dur="500"/>
                                        <p:tgtEl>
                                          <p:spTgt spid="4097"/>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cBhvr>
                                        <p:cTn id="93" dur="500" fill="hold"/>
                                        <p:tgtEl>
                                          <p:spTgt spid="56"/>
                                        </p:tgtEl>
                                        <p:attrNameLst>
                                          <p:attrName>ppt_w</p:attrName>
                                        </p:attrNameLst>
                                      </p:cBhvr>
                                      <p:tavLst>
                                        <p:tav tm="0">
                                          <p:val>
                                            <p:fltVal val="0"/>
                                          </p:val>
                                        </p:tav>
                                        <p:tav tm="100000">
                                          <p:val>
                                            <p:strVal val="#ppt_w"/>
                                          </p:val>
                                        </p:tav>
                                      </p:tavLst>
                                    </p:anim>
                                    <p:anim calcmode="lin" valueType="num">
                                      <p:cBhvr>
                                        <p:cTn id="94" dur="500" fill="hold"/>
                                        <p:tgtEl>
                                          <p:spTgt spid="56"/>
                                        </p:tgtEl>
                                        <p:attrNameLst>
                                          <p:attrName>ppt_h</p:attrName>
                                        </p:attrNameLst>
                                      </p:cBhvr>
                                      <p:tavLst>
                                        <p:tav tm="0">
                                          <p:val>
                                            <p:fltVal val="0"/>
                                          </p:val>
                                        </p:tav>
                                        <p:tav tm="100000">
                                          <p:val>
                                            <p:strVal val="#ppt_h"/>
                                          </p:val>
                                        </p:tav>
                                      </p:tavLst>
                                    </p:anim>
                                    <p:animEffect transition="in" filter="fade">
                                      <p:cBhvr>
                                        <p:cTn id="9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8" grpId="0" animBg="1"/>
      <p:bldP spid="52" grpId="0" animBg="1"/>
      <p:bldP spid="52" grpId="1"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79512" y="1034101"/>
            <a:ext cx="8280920" cy="47711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556792"/>
            <a:ext cx="7668852" cy="3227279"/>
          </a:xfrm>
          <a:prstGeom prst="rect">
            <a:avLst/>
          </a:prstGeom>
        </p:spPr>
      </p:pic>
      <p:sp>
        <p:nvSpPr>
          <p:cNvPr id="4" name="Curved Down Ribbon 3"/>
          <p:cNvSpPr/>
          <p:nvPr/>
        </p:nvSpPr>
        <p:spPr>
          <a:xfrm>
            <a:off x="3059832" y="1124744"/>
            <a:ext cx="2294867" cy="284616"/>
          </a:xfrm>
          <a:prstGeom prst="ellipseRibbon">
            <a:avLst/>
          </a:prstGeom>
          <a:ln>
            <a:solidFill>
              <a:srgbClr val="E87E0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smtClean="0"/>
              <a:t>Maintenance</a:t>
            </a:r>
            <a:endParaRPr lang="en-GB" sz="1200" b="1" dirty="0"/>
          </a:p>
        </p:txBody>
      </p:sp>
      <p:sp>
        <p:nvSpPr>
          <p:cNvPr id="5" name="Vertical Scroll 4"/>
          <p:cNvSpPr/>
          <p:nvPr/>
        </p:nvSpPr>
        <p:spPr>
          <a:xfrm flipH="1">
            <a:off x="220079" y="4949485"/>
            <a:ext cx="679513" cy="803171"/>
          </a:xfrm>
          <a:prstGeom prst="verticalScroll">
            <a:avLst>
              <a:gd name="adj" fmla="val 17698"/>
            </a:avLst>
          </a:prstGeom>
          <a:ln>
            <a:solidFill>
              <a:srgbClr val="E87E0A"/>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en-GB" sz="1200" b="1" dirty="0" smtClean="0"/>
              <a:t>Week 25</a:t>
            </a:r>
            <a:endParaRPr lang="en-GB" sz="1200" b="1" dirty="0"/>
          </a:p>
        </p:txBody>
      </p:sp>
      <p:sp>
        <p:nvSpPr>
          <p:cNvPr id="6" name="Vertical Scroll 5"/>
          <p:cNvSpPr/>
          <p:nvPr/>
        </p:nvSpPr>
        <p:spPr>
          <a:xfrm flipH="1">
            <a:off x="7755592" y="4949485"/>
            <a:ext cx="679513" cy="795401"/>
          </a:xfrm>
          <a:prstGeom prst="verticalScroll">
            <a:avLst>
              <a:gd name="adj" fmla="val 17698"/>
            </a:avLst>
          </a:prstGeom>
          <a:ln>
            <a:solidFill>
              <a:srgbClr val="E87E0A"/>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en-GB" sz="1200" b="1" dirty="0" smtClean="0"/>
              <a:t>Week 52</a:t>
            </a:r>
            <a:endParaRPr lang="en-GB" sz="1200" b="1" dirty="0"/>
          </a:p>
        </p:txBody>
      </p:sp>
      <p:sp>
        <p:nvSpPr>
          <p:cNvPr id="7" name="Title 1"/>
          <p:cNvSpPr txBox="1">
            <a:spLocks/>
          </p:cNvSpPr>
          <p:nvPr/>
        </p:nvSpPr>
        <p:spPr>
          <a:xfrm>
            <a:off x="20608" y="369298"/>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Structure of intervention</a:t>
            </a:r>
            <a:endParaRPr lang="en-GB" kern="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14154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608" y="332656"/>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Progress so far</a:t>
            </a:r>
            <a:endParaRPr lang="en-GB" kern="0" dirty="0">
              <a:solidFill>
                <a:schemeClr val="bg1"/>
              </a:solidFill>
            </a:endParaRPr>
          </a:p>
        </p:txBody>
      </p:sp>
      <p:sp>
        <p:nvSpPr>
          <p:cNvPr id="7" name="Content Placeholder 6"/>
          <p:cNvSpPr>
            <a:spLocks noGrp="1"/>
          </p:cNvSpPr>
          <p:nvPr>
            <p:ph idx="1"/>
          </p:nvPr>
        </p:nvSpPr>
        <p:spPr>
          <a:xfrm>
            <a:off x="251520" y="1340768"/>
            <a:ext cx="8352928" cy="3646834"/>
          </a:xfrm>
        </p:spPr>
        <p:txBody>
          <a:bodyPr/>
          <a:lstStyle/>
          <a:p>
            <a:pPr>
              <a:buFont typeface="Arial" panose="020B0604020202020204" pitchFamily="34" charset="0"/>
              <a:buChar char="•"/>
            </a:pPr>
            <a:r>
              <a:rPr lang="en-GB" sz="2000" dirty="0"/>
              <a:t>HRA Ethics Application submitted and approved</a:t>
            </a:r>
          </a:p>
          <a:p>
            <a:pPr>
              <a:buFont typeface="Arial" panose="020B0604020202020204" pitchFamily="34" charset="0"/>
              <a:buChar char="•"/>
            </a:pPr>
            <a:r>
              <a:rPr lang="en-GB" sz="2000" dirty="0" smtClean="0"/>
              <a:t>Appointment of 4 research assistants</a:t>
            </a:r>
          </a:p>
          <a:p>
            <a:pPr>
              <a:buFont typeface="Arial" panose="020B0604020202020204" pitchFamily="34" charset="0"/>
              <a:buChar char="•"/>
            </a:pPr>
            <a:r>
              <a:rPr lang="en-GB" sz="2000" dirty="0" smtClean="0"/>
              <a:t>4 Trial Management group meetings</a:t>
            </a:r>
          </a:p>
          <a:p>
            <a:pPr>
              <a:buFont typeface="Arial" panose="020B0604020202020204" pitchFamily="34" charset="0"/>
              <a:buChar char="•"/>
            </a:pPr>
            <a:r>
              <a:rPr lang="en-GB" sz="2000" dirty="0" smtClean="0"/>
              <a:t>1 Trial Steering Committee meetings</a:t>
            </a:r>
          </a:p>
          <a:p>
            <a:pPr>
              <a:buFont typeface="Arial" panose="020B0604020202020204" pitchFamily="34" charset="0"/>
              <a:buChar char="•"/>
            </a:pPr>
            <a:r>
              <a:rPr lang="en-GB" sz="2000" dirty="0" smtClean="0"/>
              <a:t>1 Advisory Group meeting</a:t>
            </a:r>
          </a:p>
          <a:p>
            <a:pPr>
              <a:buFont typeface="Arial" panose="020B0604020202020204" pitchFamily="34" charset="0"/>
              <a:buChar char="•"/>
            </a:pPr>
            <a:r>
              <a:rPr lang="en-GB" sz="2000" dirty="0" smtClean="0"/>
              <a:t>Clinical Research Network Application</a:t>
            </a:r>
          </a:p>
          <a:p>
            <a:pPr>
              <a:buFont typeface="Arial" panose="020B0604020202020204" pitchFamily="34" charset="0"/>
              <a:buChar char="•"/>
            </a:pPr>
            <a:r>
              <a:rPr lang="en-GB" sz="2000" dirty="0" smtClean="0"/>
              <a:t>Meetings with community partners – Preparation for intervention delivery</a:t>
            </a:r>
          </a:p>
          <a:p>
            <a:pPr>
              <a:buFont typeface="Arial" panose="020B0604020202020204" pitchFamily="34" charset="0"/>
              <a:buChar char="•"/>
            </a:pPr>
            <a:r>
              <a:rPr lang="en-GB" sz="2000" dirty="0" smtClean="0"/>
              <a:t>Identification of GP practices for recruitment</a:t>
            </a:r>
          </a:p>
        </p:txBody>
      </p:sp>
      <p:sp>
        <p:nvSpPr>
          <p:cNvPr id="5" name="Rectangle 4"/>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2779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545" y="404664"/>
            <a:ext cx="8174038" cy="576262"/>
          </a:xfrm>
        </p:spPr>
        <p:txBody>
          <a:bodyPr/>
          <a:lstStyle/>
          <a:p>
            <a:r>
              <a:rPr lang="en-GB" dirty="0" smtClean="0">
                <a:solidFill>
                  <a:schemeClr val="bg1"/>
                </a:solidFill>
              </a:rPr>
              <a:t>REACT: Launch event focus</a:t>
            </a:r>
            <a:endParaRPr lang="en-GB" dirty="0">
              <a:solidFill>
                <a:schemeClr val="bg1"/>
              </a:solidFill>
            </a:endParaRPr>
          </a:p>
        </p:txBody>
      </p:sp>
      <p:sp>
        <p:nvSpPr>
          <p:cNvPr id="4" name="Content Placeholder 6"/>
          <p:cNvSpPr>
            <a:spLocks noGrp="1"/>
          </p:cNvSpPr>
          <p:nvPr>
            <p:ph idx="1"/>
          </p:nvPr>
        </p:nvSpPr>
        <p:spPr>
          <a:xfrm>
            <a:off x="251520" y="1340768"/>
            <a:ext cx="8352928" cy="3646834"/>
          </a:xfrm>
        </p:spPr>
        <p:txBody>
          <a:bodyPr/>
          <a:lstStyle/>
          <a:p>
            <a:pPr>
              <a:buFont typeface="Arial" panose="020B0604020202020204" pitchFamily="34" charset="0"/>
              <a:buChar char="•"/>
            </a:pPr>
            <a:r>
              <a:rPr lang="en-GB" sz="2800" dirty="0" smtClean="0"/>
              <a:t>So why are we here today </a:t>
            </a:r>
            <a:endParaRPr lang="en-GB" sz="2800" dirty="0"/>
          </a:p>
          <a:p>
            <a:pPr>
              <a:buFont typeface="Arial" panose="020B0604020202020204" pitchFamily="34" charset="0"/>
              <a:buChar char="•"/>
            </a:pPr>
            <a:endParaRPr lang="en-GB" sz="2000" dirty="0" smtClean="0"/>
          </a:p>
          <a:p>
            <a:pPr>
              <a:buFont typeface="Arial" panose="020B0604020202020204" pitchFamily="34" charset="0"/>
              <a:buChar char="•"/>
            </a:pPr>
            <a:r>
              <a:rPr lang="en-GB" sz="2000" dirty="0" smtClean="0"/>
              <a:t>To update you on REACT progress</a:t>
            </a:r>
          </a:p>
          <a:p>
            <a:pPr>
              <a:buFont typeface="Arial" panose="020B0604020202020204" pitchFamily="34" charset="0"/>
              <a:buChar char="•"/>
            </a:pPr>
            <a:r>
              <a:rPr lang="en-GB" sz="2000" dirty="0" smtClean="0"/>
              <a:t>To meet our community and academic partners and           		give you a chance to meet each other			  </a:t>
            </a:r>
            <a:endParaRPr lang="en-GB" sz="2000" dirty="0"/>
          </a:p>
          <a:p>
            <a:pPr>
              <a:buFont typeface="Arial" panose="020B0604020202020204" pitchFamily="34" charset="0"/>
              <a:buChar char="•"/>
            </a:pPr>
            <a:r>
              <a:rPr lang="en-GB" sz="2000" dirty="0" smtClean="0"/>
              <a:t>To pick your brains and get your input to REACT ….. because the sum is greater than all the parts </a:t>
            </a:r>
            <a:endParaRPr lang="en-GB" sz="2000" dirty="0"/>
          </a:p>
        </p:txBody>
      </p:sp>
      <p:pic>
        <p:nvPicPr>
          <p:cNvPr id="5" name="Picture 4" descr="https://upload.wikimedia.org/wikipedia/commons/e/e6/Up_at_the_66th_Most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95589"/>
            <a:ext cx="2036400" cy="1356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post-gazette.com/image/2014/02/27/ca6,0,2210,1469/20140219radSeniorsExerciseE-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421638"/>
            <a:ext cx="2044065" cy="1361440"/>
          </a:xfrm>
          <a:prstGeom prst="rect">
            <a:avLst/>
          </a:prstGeom>
          <a:noFill/>
          <a:ln>
            <a:noFill/>
          </a:ln>
        </p:spPr>
      </p:pic>
      <p:pic>
        <p:nvPicPr>
          <p:cNvPr id="7" name="Picture 6" descr="http://www.homeinstead.co.uk/uploads/_NEWS/528f5a577938f9.4946932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421638"/>
            <a:ext cx="2125846" cy="1330225"/>
          </a:xfrm>
          <a:prstGeom prst="rect">
            <a:avLst/>
          </a:prstGeom>
          <a:noFill/>
          <a:ln>
            <a:no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147027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545" y="404664"/>
            <a:ext cx="8174038" cy="576262"/>
          </a:xfrm>
        </p:spPr>
        <p:txBody>
          <a:bodyPr/>
          <a:lstStyle/>
          <a:p>
            <a:r>
              <a:rPr lang="en-GB" dirty="0" smtClean="0">
                <a:solidFill>
                  <a:schemeClr val="bg1"/>
                </a:solidFill>
              </a:rPr>
              <a:t>REACT: Launch event agenda</a:t>
            </a:r>
            <a:endParaRPr lang="en-GB" dirty="0">
              <a:solidFill>
                <a:schemeClr val="bg1"/>
              </a:solidFill>
            </a:endParaRPr>
          </a:p>
        </p:txBody>
      </p:sp>
      <p:graphicFrame>
        <p:nvGraphicFramePr>
          <p:cNvPr id="11" name="Table 10"/>
          <p:cNvGraphicFramePr>
            <a:graphicFrameLocks noGrp="1"/>
          </p:cNvGraphicFramePr>
          <p:nvPr>
            <p:extLst/>
          </p:nvPr>
        </p:nvGraphicFramePr>
        <p:xfrm>
          <a:off x="444386" y="1196752"/>
          <a:ext cx="7800022" cy="4866542"/>
        </p:xfrm>
        <a:graphic>
          <a:graphicData uri="http://schemas.openxmlformats.org/drawingml/2006/table">
            <a:tbl>
              <a:tblPr firstRow="1" firstCol="1" bandRow="1"/>
              <a:tblGrid>
                <a:gridCol w="899341"/>
                <a:gridCol w="4731258"/>
                <a:gridCol w="2169423"/>
              </a:tblGrid>
              <a:tr h="394285">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dirty="0">
                          <a:effectLst/>
                        </a:rPr>
                        <a:t>10am</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254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600"/>
                        </a:spcAft>
                      </a:pPr>
                      <a:r>
                        <a:rPr lang="en-GB" sz="1200" b="1" dirty="0">
                          <a:effectLst/>
                        </a:rPr>
                        <a:t>Welcome, introduction to the team and overview of REACT</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254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Dr Afroditi Stathi</a:t>
                      </a:r>
                      <a:endParaRPr lang="en-GB" sz="1100" b="1">
                        <a:effectLst/>
                      </a:endParaRPr>
                    </a:p>
                    <a:p>
                      <a:pPr>
                        <a:spcAft>
                          <a:spcPts val="0"/>
                        </a:spcAft>
                      </a:pPr>
                      <a:r>
                        <a:rPr lang="en-GB" sz="1200" b="1">
                          <a:effectLst/>
                        </a:rPr>
                        <a:t>University of Bath</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25400" cmpd="sng">
                      <a:solidFill>
                        <a:srgbClr val="588FE2"/>
                      </a:solidFill>
                    </a:lnB>
                    <a:lnTlToBr w="12700" cmpd="sng">
                      <a:noFill/>
                      <a:prstDash val="solid"/>
                    </a:lnTlToBr>
                    <a:lnBlToTr w="12700" cmpd="sng">
                      <a:noFill/>
                      <a:prstDash val="solid"/>
                    </a:lnBlToTr>
                    <a:noFill/>
                  </a:tcPr>
                </a:tc>
              </a:tr>
              <a:tr h="591428">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10.45am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254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0"/>
                        </a:spcAft>
                      </a:pPr>
                      <a:r>
                        <a:rPr lang="en-GB" sz="1200" b="1" dirty="0">
                          <a:effectLst/>
                        </a:rPr>
                        <a:t>The LIFE Study: Rationale, Design and Results</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254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1590">
                        <a:spcAft>
                          <a:spcPts val="0"/>
                        </a:spcAft>
                      </a:pPr>
                      <a:r>
                        <a:rPr lang="en-GB" sz="1200" b="1" dirty="0">
                          <a:effectLst/>
                        </a:rPr>
                        <a:t>Professor Jack </a:t>
                      </a:r>
                      <a:r>
                        <a:rPr lang="en-GB" sz="1200" b="1" dirty="0" err="1">
                          <a:effectLst/>
                        </a:rPr>
                        <a:t>Guralnik</a:t>
                      </a:r>
                      <a:endParaRPr lang="en-GB" sz="1100" b="1" dirty="0">
                        <a:effectLst/>
                      </a:endParaRPr>
                    </a:p>
                    <a:p>
                      <a:pPr marL="21590">
                        <a:spcAft>
                          <a:spcPts val="0"/>
                        </a:spcAft>
                      </a:pPr>
                      <a:r>
                        <a:rPr lang="en-GB" sz="1200" b="1" dirty="0">
                          <a:effectLst/>
                        </a:rPr>
                        <a:t>University of Maryland, USA</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254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r>
              <a:tr h="1971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11.15am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Question and Answer Session</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1590">
                        <a:spcAft>
                          <a:spcPts val="0"/>
                        </a:spcAft>
                      </a:pPr>
                      <a:r>
                        <a:rPr lang="en-GB" sz="1200" b="1">
                          <a:effectLst/>
                        </a:rPr>
                        <a:t>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r>
              <a:tr h="591428">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11.30am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0"/>
                        </a:spcAft>
                      </a:pPr>
                      <a:r>
                        <a:rPr lang="en-GB" sz="1200" b="1" dirty="0">
                          <a:effectLst/>
                        </a:rPr>
                        <a:t>The LIFE Study: An Inside Look at the Physical Activity Intervention</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1590">
                        <a:spcBef>
                          <a:spcPts val="600"/>
                        </a:spcBef>
                        <a:spcAft>
                          <a:spcPts val="0"/>
                        </a:spcAft>
                      </a:pPr>
                      <a:r>
                        <a:rPr lang="en-GB" sz="1200" b="1">
                          <a:effectLst/>
                        </a:rPr>
                        <a:t>Dr Jack Rejeski</a:t>
                      </a:r>
                      <a:endParaRPr lang="en-GB" sz="1100" b="1">
                        <a:effectLst/>
                      </a:endParaRPr>
                    </a:p>
                    <a:p>
                      <a:pPr marL="21590">
                        <a:spcAft>
                          <a:spcPts val="0"/>
                        </a:spcAft>
                      </a:pPr>
                      <a:r>
                        <a:rPr lang="en-GB" sz="1200" b="1">
                          <a:effectLst/>
                        </a:rPr>
                        <a:t>University of Maryland, USA</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r>
              <a:tr h="1971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12.00</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Question and Answer Session</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1590">
                        <a:spcAft>
                          <a:spcPts val="0"/>
                        </a:spcAft>
                      </a:pPr>
                      <a:r>
                        <a:rPr lang="en-GB" sz="1200" b="1">
                          <a:effectLst/>
                        </a:rPr>
                        <a:t>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r>
              <a:tr h="591428">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12.15pm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300"/>
                        </a:spcBef>
                        <a:spcAft>
                          <a:spcPts val="0"/>
                        </a:spcAft>
                      </a:pPr>
                      <a:r>
                        <a:rPr lang="en-GB" sz="1200" b="1">
                          <a:effectLst/>
                        </a:rPr>
                        <a:t>Workshop a) Refining the REACT recruitment        plan</a:t>
                      </a:r>
                      <a:endParaRPr lang="en-GB" sz="1100" b="1">
                        <a:effectLst/>
                      </a:endParaRPr>
                    </a:p>
                    <a:p>
                      <a:pPr>
                        <a:spcAft>
                          <a:spcPts val="300"/>
                        </a:spcAft>
                      </a:pPr>
                      <a:r>
                        <a:rPr lang="en-GB" sz="1200" b="1">
                          <a:effectLst/>
                        </a:rPr>
                        <a:t>Workshop b) REACT </a:t>
                      </a:r>
                      <a:r>
                        <a:rPr lang="en-GB" sz="1100" b="1">
                          <a:effectLst/>
                        </a:rPr>
                        <a:t>Education sessions</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0"/>
                        </a:spcAft>
                      </a:pPr>
                      <a:r>
                        <a:rPr lang="en-GB" sz="1200" b="1">
                          <a:effectLst/>
                        </a:rPr>
                        <a:t>All</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r>
              <a:tr h="387191">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600"/>
                        </a:spcAft>
                      </a:pPr>
                      <a:r>
                        <a:rPr lang="en-GB" sz="1200" b="1">
                          <a:effectLst/>
                        </a:rPr>
                        <a:t>12.45pm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Session feedback</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Dr Janet Withall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r>
              <a:tr h="23231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spcBef>
                          <a:spcPts val="600"/>
                        </a:spcBef>
                        <a:spcAft>
                          <a:spcPts val="600"/>
                        </a:spcAft>
                      </a:pPr>
                      <a:r>
                        <a:rPr lang="en-GB" sz="1800" b="1">
                          <a:effectLst/>
                        </a:rPr>
                        <a:t>LUNCH     1pm – 2pm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0"/>
                        </a:spcAft>
                      </a:pPr>
                      <a:r>
                        <a:rPr lang="en-GB" sz="1200" b="1">
                          <a:effectLst/>
                        </a:rPr>
                        <a:t>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r>
              <a:tr h="262172">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600"/>
                        </a:spcAft>
                      </a:pPr>
                      <a:r>
                        <a:rPr lang="en-GB" sz="1200" b="1">
                          <a:effectLst/>
                        </a:rPr>
                        <a:t>2pm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dirty="0">
                          <a:effectLst/>
                        </a:rPr>
                        <a:t>Introduction to the co-creation workshops**</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Dr Afroditi Stathi</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r>
              <a:tr h="98571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0"/>
                        </a:spcAft>
                      </a:pPr>
                      <a:r>
                        <a:rPr lang="en-GB" sz="1200" b="1">
                          <a:effectLst/>
                        </a:rPr>
                        <a:t>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300"/>
                        </a:spcBef>
                        <a:spcAft>
                          <a:spcPts val="0"/>
                        </a:spcAft>
                      </a:pPr>
                      <a:r>
                        <a:rPr lang="en-GB" sz="1200" b="1" dirty="0">
                          <a:effectLst/>
                        </a:rPr>
                        <a:t>Workshop a) Retaining the REACT control group</a:t>
                      </a:r>
                      <a:endParaRPr lang="en-GB" sz="1100" b="1" dirty="0">
                        <a:effectLst/>
                      </a:endParaRPr>
                    </a:p>
                    <a:p>
                      <a:pPr>
                        <a:spcAft>
                          <a:spcPts val="0"/>
                        </a:spcAft>
                      </a:pPr>
                      <a:r>
                        <a:rPr lang="en-GB" sz="1200" b="1" dirty="0">
                          <a:effectLst/>
                        </a:rPr>
                        <a:t>Workshop b) Retaining the Intervention group</a:t>
                      </a:r>
                      <a:endParaRPr lang="en-GB" sz="1100" b="1" dirty="0">
                        <a:effectLst/>
                      </a:endParaRPr>
                    </a:p>
                    <a:p>
                      <a:pPr>
                        <a:spcAft>
                          <a:spcPts val="0"/>
                        </a:spcAft>
                      </a:pPr>
                      <a:r>
                        <a:rPr lang="en-GB" sz="1200" b="1" dirty="0">
                          <a:effectLst/>
                        </a:rPr>
                        <a:t>Workshop c) Socialising and Group Cohesion</a:t>
                      </a:r>
                      <a:endParaRPr lang="en-GB" sz="1100" b="1" dirty="0">
                        <a:effectLst/>
                      </a:endParaRPr>
                    </a:p>
                    <a:p>
                      <a:pPr>
                        <a:spcAft>
                          <a:spcPts val="300"/>
                        </a:spcAft>
                      </a:pPr>
                      <a:r>
                        <a:rPr lang="en-GB" sz="1200" b="1" dirty="0">
                          <a:effectLst/>
                        </a:rPr>
                        <a:t>Workshop d) Terminology, Transport and anything else we should be worried about …. </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0"/>
                        </a:spcAft>
                      </a:pPr>
                      <a:r>
                        <a:rPr lang="en-GB" sz="1200" b="1">
                          <a:effectLst/>
                        </a:rPr>
                        <a:t>All</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r>
              <a:tr h="1971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600"/>
                        </a:spcAft>
                      </a:pPr>
                      <a:r>
                        <a:rPr lang="en-GB" sz="1200" b="1">
                          <a:effectLst/>
                        </a:rPr>
                        <a:t>3.10pm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Workshop feedback</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Dr Janet Withall</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noFill/>
                  </a:tcPr>
                </a:tc>
              </a:tr>
              <a:tr h="1971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spcBef>
                          <a:spcPts val="600"/>
                        </a:spcBef>
                        <a:spcAft>
                          <a:spcPts val="600"/>
                        </a:spcAft>
                      </a:pPr>
                      <a:r>
                        <a:rPr lang="en-GB" sz="1200" b="1">
                          <a:effectLst/>
                        </a:rPr>
                        <a:t>3.30pm</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a:effectLst/>
                        </a:rPr>
                        <a:t>Wrap up and next steps  </a:t>
                      </a:r>
                      <a:endParaRPr lang="en-GB"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spcBef>
                          <a:spcPts val="600"/>
                        </a:spcBef>
                        <a:spcAft>
                          <a:spcPts val="600"/>
                        </a:spcAft>
                      </a:pPr>
                      <a:r>
                        <a:rPr lang="en-GB" sz="1200" b="1" dirty="0">
                          <a:effectLst/>
                        </a:rPr>
                        <a:t>Dr Afroditi Stathi</a:t>
                      </a:r>
                      <a:endParaRPr lang="en-GB"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8197" marR="58197" marT="0" marB="0">
                    <a:lnL w="12700" cmpd="sng">
                      <a:solidFill>
                        <a:srgbClr val="588FE2"/>
                      </a:solidFill>
                    </a:lnL>
                    <a:lnR w="12700" cmpd="sng">
                      <a:solidFill>
                        <a:srgbClr val="588FE2"/>
                      </a:solidFill>
                    </a:lnR>
                    <a:lnT w="12700" cmpd="sng">
                      <a:solidFill>
                        <a:srgbClr val="588FE2"/>
                      </a:solidFill>
                    </a:lnT>
                    <a:lnB w="12700" cmpd="sng">
                      <a:solidFill>
                        <a:srgbClr val="588FE2"/>
                      </a:solidFill>
                    </a:lnB>
                    <a:lnTlToBr w="12700" cmpd="sng">
                      <a:noFill/>
                      <a:prstDash val="solid"/>
                    </a:lnTlToBr>
                    <a:lnBlToTr w="12700" cmpd="sng">
                      <a:noFill/>
                      <a:prstDash val="solid"/>
                    </a:lnBlToTr>
                    <a:solidFill>
                      <a:srgbClr val="588FE2">
                        <a:alpha val="20000"/>
                      </a:srgbClr>
                    </a:solidFill>
                  </a:tcP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71812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611560" y="4581128"/>
            <a:ext cx="6913563" cy="719137"/>
          </a:xfrm>
        </p:spPr>
        <p:txBody>
          <a:bodyPr>
            <a:normAutofit fontScale="92500" lnSpcReduction="10000"/>
          </a:bodyPr>
          <a:lstStyle/>
          <a:p>
            <a:pPr algn="ctr"/>
            <a:r>
              <a:rPr lang="en-GB" dirty="0" smtClean="0"/>
              <a:t>Without the funding from the NIHR public health unit, REACT would not be possible.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453" y="1844824"/>
            <a:ext cx="5857262" cy="2030518"/>
          </a:xfrm>
          <a:prstGeom prst="rect">
            <a:avLst/>
          </a:prstGeom>
        </p:spPr>
      </p:pic>
      <p:sp>
        <p:nvSpPr>
          <p:cNvPr id="9" name="Rectangle 8"/>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236389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174038" cy="576262"/>
          </a:xfrm>
        </p:spPr>
        <p:txBody>
          <a:bodyPr/>
          <a:lstStyle/>
          <a:p>
            <a:r>
              <a:rPr lang="en-GB" dirty="0" smtClean="0">
                <a:solidFill>
                  <a:schemeClr val="bg1"/>
                </a:solidFill>
              </a:rPr>
              <a:t>Service users-public involvement</a:t>
            </a:r>
            <a:endParaRPr lang="en-GB" dirty="0"/>
          </a:p>
        </p:txBody>
      </p:sp>
      <p:sp>
        <p:nvSpPr>
          <p:cNvPr id="3" name="Content Placeholder 2"/>
          <p:cNvSpPr>
            <a:spLocks noGrp="1"/>
          </p:cNvSpPr>
          <p:nvPr>
            <p:ph idx="1"/>
          </p:nvPr>
        </p:nvSpPr>
        <p:spPr>
          <a:xfrm>
            <a:off x="199286" y="1340768"/>
            <a:ext cx="8137525" cy="4294906"/>
          </a:xfrm>
        </p:spPr>
        <p:txBody>
          <a:bodyPr/>
          <a:lstStyle/>
          <a:p>
            <a:pPr>
              <a:buFont typeface="Arial" panose="020B0604020202020204" pitchFamily="34" charset="0"/>
              <a:buChar char="•"/>
            </a:pPr>
            <a:r>
              <a:rPr lang="en-GB" sz="2800" dirty="0" smtClean="0"/>
              <a:t>REACT builds on </a:t>
            </a:r>
            <a:r>
              <a:rPr lang="en-GB" sz="2800" dirty="0" err="1" smtClean="0"/>
              <a:t>AVONetwork</a:t>
            </a:r>
            <a:r>
              <a:rPr lang="en-GB" sz="2800" dirty="0" smtClean="0"/>
              <a:t> for promoting active ageing in the community (MRC-LLHW 2)</a:t>
            </a:r>
          </a:p>
          <a:p>
            <a:pPr>
              <a:buFont typeface="Arial" panose="020B0604020202020204" pitchFamily="34" charset="0"/>
              <a:buChar char="•"/>
            </a:pPr>
            <a:r>
              <a:rPr lang="en-GB" sz="1600" dirty="0"/>
              <a:t>http://ageactionalliance.org/wordpress/wp-content/uploads/2014/03/AVONet-report-2014-March.pdf</a:t>
            </a:r>
            <a:endParaRPr lang="en-GB" sz="1600" dirty="0" smtClean="0"/>
          </a:p>
          <a:p>
            <a:pPr>
              <a:buFont typeface="Arial" panose="020B0604020202020204" pitchFamily="34" charset="0"/>
              <a:buChar char="•"/>
            </a:pPr>
            <a:endParaRPr lang="en-GB" sz="2800" dirty="0" smtClean="0"/>
          </a:p>
          <a:p>
            <a:pPr>
              <a:buFont typeface="Arial" panose="020B0604020202020204" pitchFamily="34" charset="0"/>
              <a:buChar char="•"/>
            </a:pPr>
            <a:r>
              <a:rPr lang="en-GB" sz="2800" dirty="0" smtClean="0"/>
              <a:t>Research Partners on:</a:t>
            </a:r>
            <a:r>
              <a:rPr lang="en-GB" sz="3200" dirty="0" smtClean="0"/>
              <a:t> </a:t>
            </a:r>
          </a:p>
          <a:p>
            <a:pPr lvl="1">
              <a:buFont typeface="Arial" panose="020B0604020202020204" pitchFamily="34" charset="0"/>
              <a:buChar char="•"/>
            </a:pPr>
            <a:r>
              <a:rPr lang="en-GB" sz="2600" dirty="0" smtClean="0"/>
              <a:t>Trial Management Group</a:t>
            </a:r>
          </a:p>
          <a:p>
            <a:pPr lvl="1">
              <a:buFont typeface="Arial" panose="020B0604020202020204" pitchFamily="34" charset="0"/>
              <a:buChar char="•"/>
            </a:pPr>
            <a:r>
              <a:rPr lang="en-GB" sz="2600" dirty="0" smtClean="0"/>
              <a:t>Trial Steering Committee</a:t>
            </a:r>
          </a:p>
          <a:p>
            <a:pPr>
              <a:buFont typeface="Arial" panose="020B0604020202020204" pitchFamily="34" charset="0"/>
              <a:buChar char="•"/>
            </a:pPr>
            <a:r>
              <a:rPr lang="en-GB" sz="2800" dirty="0" smtClean="0"/>
              <a:t>Advisory groups</a:t>
            </a:r>
          </a:p>
          <a:p>
            <a:pPr lvl="1">
              <a:buFont typeface="Arial" panose="020B0604020202020204" pitchFamily="34" charset="0"/>
              <a:buChar char="•"/>
            </a:pPr>
            <a:r>
              <a:rPr lang="en-GB" sz="2600" dirty="0" smtClean="0"/>
              <a:t>Input to project documents </a:t>
            </a:r>
          </a:p>
          <a:p>
            <a:pPr lvl="1">
              <a:buFont typeface="Arial" panose="020B0604020202020204" pitchFamily="34" charset="0"/>
              <a:buChar char="•"/>
            </a:pPr>
            <a:r>
              <a:rPr lang="en-GB" sz="2600" dirty="0" smtClean="0"/>
              <a:t>Assessing/testing measurement pack</a:t>
            </a:r>
          </a:p>
          <a:p>
            <a:endParaRPr lang="en-GB" sz="3200" dirty="0" smtClean="0"/>
          </a:p>
          <a:p>
            <a:endParaRPr lang="en-GB" dirty="0"/>
          </a:p>
          <a:p>
            <a:endParaRPr lang="en-GB" dirty="0"/>
          </a:p>
          <a:p>
            <a:endParaRPr lang="en-GB" dirty="0" smtClean="0"/>
          </a:p>
          <a:p>
            <a:endParaRPr lang="en-GB" dirty="0"/>
          </a:p>
        </p:txBody>
      </p:sp>
      <p:sp>
        <p:nvSpPr>
          <p:cNvPr id="4" name="AutoShape 2" descr="data:image/jpeg;base64,/9j/4AAQSkZJRgABAQAAAQABAAD/2wCEAAkGBxAHEBIUDwgVEBETERIWERAQFREWGRIRFxMiGBQYFxYYKCggGB0lHRMVLTYkJSktLi4uFx8zODMsNygtNSsBCgoKDg0OGxAQGywkICQtLiw0MjQuNjY0NC8sNywsMDQwMDgsNDcsNC8sLC0sLC8yLDQsNCwsLywsLy8sLCwsLP/AABEIAJ0BQgMBEQACEQEDEQH/xAAcAAEAAgIDAQAAAAAAAAAAAAAABQcEBgEDCAL/xABFEAACAQEDBgoFCgYCAwEAAAAAAQIDBAURBgchMVSSEhUXQVFhkaHR0hMUU3GBIjI0QmRyk7GywSMzUoKz8CRiFnOiCP/EABsBAQABBQEAAAAAAAAAAAAAAAAEAQIDBQYH/8QARREAAgEBAgkHCAgFBAMAAAAAAAECAwQRBRQhMVFSkaHREhMVMlNxsQYWNDVBYYGSIjNDcqKyweEjQlRzgmKD8PEkJcL/2gAMAwEAAhEDEQA/ALxAAAAAAAAAAAAAAAAAAAAAAAAAAAAAAAAAAAAAAAAAAAAAAAAAAAAAAAAAAAAAAAAAAAAAAAAAAAAAAAAAAAAAAAAAAAAAAAAAAAAAAAAAAAAAAAAAAAAAAAAAAAAAAAAAAAAAAAAAAAAAAAAAAAAAAAAAAAAAAAAAAAAAAAAAAAAAAAAAAAAAAAAAAAAAAAAAAAAAAAAAAAAAAAAAAAAAAAAAAAAAAAAAAAAAAAAAAAAAAAAAAAAAAAAAAAAAABFXrlFZLpi5V7dCCWtuUcPdi9GPxM0aE2r7rl7yJO20Yvkp8p6FlK+v7PfYbFirPSlXl0xWjteC7MS7kUo9Z393Et5y01OpBRX+rguJoV657bxtT/g0YUY9blJ9seD+TKc7BdWC+OUYrUl9ZUfwyfvvNbtWce9rS3jerWPNGFP82se8YzU9mT4IdH0H1k33t8TGhl1edN4q9549apvuaGM1dJXo+zaviTN2Z272sDWNqjVS1qccMV/Zgu4c+31kn8CmJRXUlKPx/R3lj5K577PbWoW2h6CT+vinHeWGHxSXWVupTzfRe4pyrTS6y5a92R7MzLXsFupXhBTpVlOLSeKfTqMU6coO6RIo14VVfB/t3mSWGYAAAAAAAAAAAAAAAAAAAAAAAAAAAAAAAAAAAAAAAAHzOSgm3JJLW3owRVJt3IpKSir3mNFyqzqXfk+3D03paq106elp9a5v7mjPzMY/WO73LOQsanU+ojetLyLizQbXn4qVZpU7u4MG0pTckmo46Wo4Pmx5wp0U+q33spKla5Rd80u5fq2WFlJf1oumzQtPrmNFRcqrUE3wUtKilrk3hraWt8xKUKKck45vA17rWqUabU+stCWX37ylcpM7N4XrKSo1/QUvq6pTa6W38lP3LR0sjO0XP+GkvE2EbDyl/Hk5PvybDRbXbKtulwq1pnVl/VUlKT7WYJScsrZMhThBXRSR0FpeAAAAAAADcs3eWtqyatFKEa+NCdSMZQk9EFKWDlHo14tan79Kz0qn8ksqZDtVC9OrDJNLPp9z0npuz5QUJxTnPgy+tHCTwfPpRklY6if0cqMFPCtBxTm7nouZ2ce2b273Z+BbilbRvRf0pZdbc+A49s3t3uz8BidbRvQ6UsutufAce2b273Z+AxOto3odKWXW3PgccfWb273J+AxOro3odKWXW3PgOPrN7d7k/AYnV0b0OlLLrbnwHH1m9u92fgMTq6N6HStl1tz4Dj6ze3e7PwGJ1tG9DpWy6258Bx9Z/bPdn4DE6ujeinStl1tz4Dj6z+2e7PwGJ1dG8r0pZdbc+A4+s/tnuz8CuJ1dG8p0rZtbc+A4+s/tnuz8BidXRvHStl1tz4Dj6z+2e7PwGJ1dG8dK2XW3PgOP7P7V7svAYnV0bx0rZtbc+A4/s/tXuy8BidXRvHStm1tzMqx2+nbcfR1McNawaa+DMNSjOn1kSaFqpV1/Dd9x91rVTofPrxj1Skl+ZSNOcuqmy+pXpU+vJLvZ1cZUNrhvIu5irqvYYses3aR2ocZUNrhvIcxV1XsGPWbtI7Uc8ZUNrhvRHMVdV7Bjtm7SO1DjKhtcN6I5irqvYMds3aR2ocZUNrhvRHMVdV7CuO2fXjtQ4yobZDeiOYqar2FMds/aR2ocZUNrhvRHMVNV7Bjtn7SO1DjKhtkN6I5ipqvYMds/aR2ocZUNshvRHMVNV7CuO2ftI7UOMqG2Q3ojmKmq9gx2z9pHajKMRJKTz3ZfVLFL1Oy1eBJrGrUi9MY44aHzSbT08yWOtpqTfzUVd1nuRr1HGqj5XUi7rtLWn3IomTcni3i3rb52RjYHAB6LsVR5VZNtRljU9A4/38Fwf/2mT19KSetG74o0klzcGn9nNP4P/s86EA3YAAAAAAAAAAO2y2adsnGnTpuU5yUYxXPJvBIrFOTuRbOahFylmRe+VKq2Cz/zJQm50sZRck3/AA9PXpw/IzYUlOnRcou6+Syp+58B5H0aNot/N1YKSVOWSST/AJotZH7majxjX22p+JPxOdxuvry2s9N6JsHYU/kjwHGNfban4k/EY3X15bWOibB2FP5I8BxjX22p+JPxGN19eW1jomwdhT+SPAnciq1S22ynCraako/0uc2taWpvrZsMG16s630pN3JvO/Yc55VWGy0MH30qUIuU4RvUYp3N5bndkN8ziWCnYbHKdHhU5J6JRlLHWuf/AHWbCvXqToTbeZJq7J7TlME2KhTwlQioJqTaaeVNclvM78zV6Km4xr7dV/En4nP43X15bWendEYP7Cn8keA4xr7bU/En4jG6+vLax0Rg/sKfyR4DjGvttT8SfiMbr68trHRGD+wp/JHgOMa+21PxJ+Ixuvry2sdEYP7Cn8keBY+a6zq86VV15yqNSeDlKTw0LD9+03lgtFRWfluTb5V2XL7EefeU1gs3SKpRhGMVTTuilHK3LLkuvzI0e/bZVoWmrGFrqRipLBKc8FjFPRp1aTX2+vVp2icYzaV+lnUeT1gslowZQq1aNNyccr5Ecvsy5PcYHGVfbqv4k/Eh43X15bWbnojB/wDT0/kjwOeMq+3VfxJ+Ixu0a8trKdD4P/p6fyR4DjKvt1X8SfiMbtGvLax0Pg/+np/JHgWdmirTr060p1XOSk0nNuTSwjoxfMbmyVJ1LNfNt/Sed+5HB4es9GhhXk0YRiuai7kksvKno7lsNFypvSvVtVXG1TSTWhSaWpPm16yFhK0VVXlBSaSyJHReTGDbI8HUq8qcZTmuU5NJu9t+15ks12Yh/W6u0z35EDnqms9p0eJ2fs4/KuA9bq7TPfkOfqaz2jE7P2cflXAet1dpnvyHP1NZ7Ridn7OPyrgSeTVSdqtdGE685RcninKWDwi2sVz6Uibg6cqlpjGTbWX26E2aLylp07PgyrUpQipXJXqKvV8lF3ZM9zyFm5b3ZSs1iqShBxlFPCSlLHFRbWn3o3FSrKpSmpPNFv4o4SwWenZ7dZ3TXWmou/Kmnkd6f/Lyn/XKu1T35eJzXP1dZ7T1fErN2cflXA59cq7VPfl4jn6us9oxKzdnH5VwHrtXap78/Ec/V1ntKYjZuzj8q4D12rtU9+fiOfq6z2jEbN2cflXAeu1dqnvz8Rz9XWe0YjZuzj8q4Hpc3x5ceXM9VyVruvKpVnBunW4PBnzKUYqPB9+EU/i+hkiur7prM0QbFLk8qi86b2N3p7yvyOTgAXNmIvapOlabN6u6kdcej5a0rHUmuC3h/wBn0Eyhc4ZXdyXfeam2pxq/RV/LTi13e3ZeYlszL223161SFWFOnOrOVOLUsVGUscGnhhhjzYltSnT5TfLRkoWitzcVzUr0vcvEwbdmTvKgsadWnU6U+Gn8OCpY9xZzMXmmvAy41Uj16Uvhc/BmqXnkNeV2Y+kumbS56a4fdHFr4oo7PUWW6/uLo26g3c5XP35PEgKtKVFtTpuMlrjJNNfBmJprOSlJSV6PgoVAAAMmwWCreM1ChZ5VZv6sE38X0LregujCUndFFlSrCmuVN3IvnNRmv4oatNtgnWw+RDWoJ9HS3zv4LRi3nyUVkyy8P3IV0rU72rqa2y/bxM/O1hho9pSx9/Af7YEa3+gx+9xN75LXdOTu7N+MSsznD04AAA2PN/8AT6f+/WRs8FfXP7r8DlvLD1cv7lPxLIzo/QJe82FT0ep3LxRymDvWll+8/wAsilDnD1QAAAAFq5nP5Vb7z/Y31i9E/wAn4I848pfW3+1H80ivMpPpVX3x/QiBhP0qfedR5LeqLP8Ad/VkaQDfgAAFrZmv5Vb77/JG9sXov+T8Eec+Unrf/aj+aZX+Vmi21vvR/QiFhT0qXw8EdL5KeqKP+X5pESa86EAAAl8kfptH3z/xs2GCvSo/HwZzvlZ6orf4fniW1l/9Bq/dl+hm2+yqfdZw9D02zf3YFHHMnrQAAAAAB6eOjPJDXMt1d8rPJXi4ejw+vwenR87Rr1derSSaHLy3Xcn235iBbeavV9/L9nJz/wDXfkPPVro5OOcuDabUo46FTXycOrhxcu0vas1/tMEXhC7NH4/sbTklZ8lq+EZT+Xil/wAhtNvm0T+S391FyVL7O74ljdov/juSX+m67iXNk9d9jsNNKxUYRh/0SWGPUsMMfdpMFaVTqzVy0ewmWSFB3zpvlP2tu9/sSxgJoAPmpTVRYSgpLoaT/Mqm1lRbKEZK6SvIu8MmrHeSwrXfCa6JRTXY9HcZVaKmZu/vIrsFC++K5L9zaNUvHNXctb51njT90uB+lxL1LlfZ3915ilT5v7drvufiREs0Vyt/S8Or0kvMX8hdk9rMXPv+ojsXEkbvzT3LTaapxqPrnKXc5Ndxa2o/Z3d95khF1MnP39137m5XTk5ZLnio0LDCmlqwjFaenBaMevAxyrzauzL3EiFjpRlymr3pbvJUwkoq3Otql/7qf+MrhH0GPfxJXkp68q/23/8ABWxzZ6iAAAbHm++n0/8Afro2eCvrn91+By3lh6vX9yn4lkZ0VjYJe82FT0ep3LxRymDndhSy/ef5ZFKHOHqgAAAALVzOfyq33n+xvrF6IvvPwR5z5Setv9qP5pFeZSfSqvvj+hEDCfpU+86fyW9UWf7v6sjSAb8AAAtXM2mqVbRo4bw7I/umb6xL/wAX/J+CPOPKRrpfJ2UfzTK/yqeNsrY9Mf0IgYU9Kn8PBHT+Svqih3P80iKIB0AAABL5I/TaH3pf42bDBXpUfj4M53ys9UVv8PzxLay/X/Brfdl+hm2+yqfdZw9D02zf3YFHHMnrQAAAAAB6eOjPJDzBnvvSta7ynTnUfo6aXAhzYvW8OnDR8OskV3dyYrNciDYkpcuo87k18FkSK7I5OABdH/53tlVztMZV36GnGDUW9EcVJyw6F8mPYSIXypNe9XECryYWmElkySv7ldnJ/KvPTQumtOlZ7G60oPCTxSSkng1wule5+8OFKGSV7fuzCNS0VlyoXRj7L8rfvu9hrlbP1XfzLoS99ReUpy6WrvL+atL+0Xy/uRdsz33jW/l2enDT9bhS0f28Ec7BZoLxKYtVfWqy+Fy/QgLdnOva2a7y4C6Ixi/1YsYxNdW5dyGIUn175d7ZCWnKW3Wr5971n1KpOK7Fgi116jzyZlhZKEc0FsMJ3hXbxdsqcLp4c8e3Es5ctLMnNU83JWwzLLlJbrI8YXtWXU6k2t14ovjWqLNJmOdkoTzwWw3DJ7PBeN1tKtJWinzp4Rlh1YfJ7viX8+pddJ7mYcTcMtGbj7s62MvPInLey5W0+FSqYVF86m9Di+hrm5+laNDektnSXJ5cHevDvL6Voly+aqq6W593A1jO3oXvqUv0PwMFvf8A4MfvcTceSy/95P8AtvxiVmc6enAAAHfYLZO76kalKeEo6uvqZmoV50ZqcM5Et9ho26hKhWV8X8GmsqafsaZK3zlXa75hwK1VcDnS4Wntb6uwk18I1KsHC5JPPcjU4P8AJqyWOuq6lOclfdypX3X5MiSWW7JlIMgHQgAAAAlrlyitFyKSoVElLS08deGD1NdC7CZZrdUoRcUk1nyr2mkwpgCy4RqRq1XKMkrr4u69Z7nkftv95G2ivK0zlOcsZSeLfWRqtSVSbnLOzaWazU7NRjRpK6MVcl7kdZYZwAACXubKS03LGUaFbCMni0+Fo6cMGibZ7fUox5CSaz5UaPCXk9ZMIVVWqOUZXXXxldevZfkenvI21WiVrnKc5Yyk8WyNVqyqzc5Z2bSyWWlZaMaFFXRirkdRjJAAAB22W0Ssk4zhLCUXimZKVWVKanHOiPa7LStVGVCsr4yVzX/NxM3nlda7zpOnUqrgPQ8OFi18WybVwnVqQcLkr89yNHY/Jax2avGvypyccqUpXpPTmV7XsvvIE1x0gAAAAAB6eOjPJCk8+mQ1W2yVss1Jzai1UhFNuUccdHWm5aOdPq0ybudgrs68DX8rFqr5XUm779D9t/eUQRjYAAvnN7d//i90Srzaj6WnOpWbxx4DipRS/tivi2bKioQioyz9Y5+1upVnKcM31fhfd8dyKIqTdVuUpYtttvpb0s1zd+U36SSuR8lCoAAAAAAAABL5LX9VyctNOtSk/ktcOK+vDHSvfo0dDSMlKo4Sv9ntMFooKtC7M86ehl0Ze2/jGjw+mrS76Ta7sCmFko2ZQj7JLemyb5FynPCkqk88qctziv0NFOZPVQAAAAAAAAAAAAAAAAAAAAAAAAAAAAAAAAAAAAAenjozyQ+akFUTUopp60+cqm070WyipLkyV6NByrzT2C/25xp+hqvXOnobfXzP4psz87Gf1i+KIeLVKX1Esmh5V8HnRXNuzE2ulL+Fb4zhj9aODUcdOpvF4dSHN0nmnuDr2iOelf3NfsbpnAumvarslZqFF06nBjwYSwipxUk3GMtWpNaenBkpwdTluDTvuNbGqqDpRqpq5u+/S/atNz+J59t1y2q78fTXdVppa5ShJLe1MgSpTjnTN1C0Up9WSfxMAsMwAAAAAAAAB9UqcqslGMHKUmlGMU223oSSWtlUm8iKNpK9npmlkbO+6EVOfo4405LTg240+D0PRrJdthSqJ05t508nuVxBwHa7VZKitFCMeq4/Svy3vlXq7uOrkpjtr3l5TW4hZdMtx0/nPhTUpfi4jkpjtr3l5BiFl0y3DzowpqUvxcRyUx217y8oxCy6Zbh50YU7Ol+LicclK217y8oxCy6Zbh50YU7Ol+LiOSlba95eUYhZdMtxXzowp2dL8XEclK217y8oxCy6Zbh50YU7Ol+IclK217y8oxCy6Zbh50YU7Ol+LicclK219q8oxCy6Zbh50YT7OltkOSlba+1eUpiFl0y3Dzown2dLbIclK219q8oxCy6Zbh50YT7OltkOSn7a+1eUYhZdMtw86cJ9nS2yOOSn7a+1eUYhZdMtw86cJ9nS2yHJT9tfavKMQsumW4edOE+ypbZDkp+2vtXlGIWXWluK+dOE+ypbZDkp+2vtXlGIWXWluKedOE+ypbZDkp+2968o6Ps2tLcV86cJdlT2yOOSn7b3ryjo+y60tw86cJdlT2yHJS9t715R0fZtaW4edOEuyp7ZDkpe2968o6Ps2tLYh504S7KntkOSl7b3ryjo+za0tiHnThLsqe2Q5KXtvevKOj7NrS2IedOEuyp7ZDkpe2968o6Ps2tLYh504S7KntkOSl7b3ryjo+za0tiHnThLsqe2Q5KXtvevKOj7LrS3Dzpwl2VPbIclL23vXlHR9m1pbh504S7KntkOSl7b3ryjo+za0tiHnThLsqe2RaJnNKAAAAD4q0o1lhOCkuiSTRWMnF3pls4RmrpK9HQ7uoNYeqww6opd6Mir1L7+UzA7HZ2ruQthquUObG7L7TcrEoTf14aHj71g38W0X8+pdeKe5mLE3D6mbj7s638SrMpMx9pseMrHaVVj/RU170dfxiveObpy6krvc+IxitT+thetMcu7OV1eOTFuu1tVrrqRw1tR4Ud6OK7yyVGpHOjLTtdCfVkiIMRJAB9U6bqtKMHJvUkm2/ckVSvzFG0lezZ7gzfXlfkkoXfKnF651k44L7vzn2YdZmjZ555ZF7yJO20k+TD6T0LL+xeeb/NVZ8msKlb+NXw+dJL5PSktSXa304aCvORp5KefTwLOYqV3fXyLVX6v292YsdLAjk8AAAAAAAAAAAAAAAAAAAAAAAAAAAAAAAAAAAAAAAAAAAAAAAAAAA6q1mp1/n0Yy96TL41JR6ruMVSjTqdeKfwMGvcFkr/OsUX2mRWmrpI7wfZ3/Ld3Nr9TDeRl3N48U08fuoYzU92xDEKPv+Z8TNs9w2WzfMsUV2/kw7TVftKrB9nX8t/fe/FkhTpxpLCMFFdCSRhcm8rJUYRiroq4+ih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fEA5AAAAAAAAAAAAAAAAAAAAA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6521084" y="2564904"/>
            <a:ext cx="2028889" cy="3240360"/>
          </a:xfrm>
          <a:prstGeom prst="rect">
            <a:avLst/>
          </a:prstGeom>
        </p:spPr>
      </p:pic>
      <p:sp>
        <p:nvSpPr>
          <p:cNvPr id="6" name="Rectangle 5"/>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156561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84877" y="1382774"/>
            <a:ext cx="2015893" cy="2013087"/>
          </a:xfrm>
          <a:prstGeom prst="rect">
            <a:avLst/>
          </a:prstGeom>
        </p:spPr>
      </p:pic>
      <p:sp>
        <p:nvSpPr>
          <p:cNvPr id="2" name="Title 1"/>
          <p:cNvSpPr txBox="1">
            <a:spLocks/>
          </p:cNvSpPr>
          <p:nvPr/>
        </p:nvSpPr>
        <p:spPr>
          <a:xfrm>
            <a:off x="0" y="332656"/>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smtClean="0">
                <a:solidFill>
                  <a:schemeClr val="bg1"/>
                </a:solidFill>
              </a:rPr>
              <a:t>REACT: The public health challenge</a:t>
            </a:r>
            <a:endParaRPr lang="en-GB" kern="0" dirty="0">
              <a:solidFill>
                <a:schemeClr val="bg1"/>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517323342"/>
              </p:ext>
            </p:extLst>
          </p:nvPr>
        </p:nvGraphicFramePr>
        <p:xfrm>
          <a:off x="4499992" y="1268760"/>
          <a:ext cx="3908425"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15"/>
          <p:cNvGraphicFramePr>
            <a:graphicFrameLocks/>
          </p:cNvGraphicFramePr>
          <p:nvPr>
            <p:extLst>
              <p:ext uri="{D42A27DB-BD31-4B8C-83A1-F6EECF244321}">
                <p14:modId xmlns:p14="http://schemas.microsoft.com/office/powerpoint/2010/main" val="1058609826"/>
              </p:ext>
            </p:extLst>
          </p:nvPr>
        </p:nvGraphicFramePr>
        <p:xfrm>
          <a:off x="107504" y="4023122"/>
          <a:ext cx="4319818" cy="270000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a:off x="3203848" y="6474822"/>
            <a:ext cx="1223474" cy="338554"/>
          </a:xfrm>
          <a:prstGeom prst="rect">
            <a:avLst/>
          </a:prstGeom>
          <a:noFill/>
        </p:spPr>
        <p:txBody>
          <a:bodyPr wrap="square" rtlCol="0">
            <a:spAutoFit/>
          </a:bodyPr>
          <a:lstStyle/>
          <a:p>
            <a:pPr algn="r"/>
            <a:r>
              <a:rPr lang="en-GB" sz="1600" dirty="0" smtClean="0"/>
              <a:t>HSE, 2014</a:t>
            </a:r>
            <a:endParaRPr lang="en-GB" sz="1600" dirty="0"/>
          </a:p>
        </p:txBody>
      </p:sp>
      <p:pic>
        <p:nvPicPr>
          <p:cNvPr id="5" name="Picture 4"/>
          <p:cNvPicPr>
            <a:picLocks noChangeAspect="1"/>
          </p:cNvPicPr>
          <p:nvPr/>
        </p:nvPicPr>
        <p:blipFill rotWithShape="1">
          <a:blip r:embed="rId9"/>
          <a:srcRect b="9197"/>
          <a:stretch/>
        </p:blipFill>
        <p:spPr>
          <a:xfrm>
            <a:off x="2200770" y="1322210"/>
            <a:ext cx="2155206" cy="2132732"/>
          </a:xfrm>
          <a:prstGeom prst="rect">
            <a:avLst/>
          </a:prstGeom>
        </p:spPr>
      </p:pic>
      <p:sp>
        <p:nvSpPr>
          <p:cNvPr id="9" name="TextBox 8"/>
          <p:cNvSpPr txBox="1"/>
          <p:nvPr/>
        </p:nvSpPr>
        <p:spPr>
          <a:xfrm>
            <a:off x="107504" y="3645024"/>
            <a:ext cx="4319818" cy="338554"/>
          </a:xfrm>
          <a:prstGeom prst="rect">
            <a:avLst/>
          </a:prstGeom>
          <a:noFill/>
        </p:spPr>
        <p:txBody>
          <a:bodyPr wrap="square" rtlCol="0">
            <a:spAutoFit/>
          </a:bodyPr>
          <a:lstStyle/>
          <a:p>
            <a:pPr algn="r"/>
            <a:r>
              <a:rPr lang="en-GB" sz="1600" dirty="0" smtClean="0"/>
              <a:t>ONS Life Opportunities Survey, 2015</a:t>
            </a:r>
          </a:p>
        </p:txBody>
      </p:sp>
      <p:sp>
        <p:nvSpPr>
          <p:cNvPr id="7" name="Oval 6"/>
          <p:cNvSpPr/>
          <p:nvPr/>
        </p:nvSpPr>
        <p:spPr>
          <a:xfrm>
            <a:off x="472909" y="1660408"/>
            <a:ext cx="115212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657415" y="1660408"/>
            <a:ext cx="138669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71600" y="1121164"/>
            <a:ext cx="1224136" cy="261610"/>
          </a:xfrm>
          <a:prstGeom prst="rect">
            <a:avLst/>
          </a:prstGeom>
          <a:noFill/>
        </p:spPr>
        <p:txBody>
          <a:bodyPr wrap="square" rtlCol="0">
            <a:spAutoFit/>
          </a:bodyPr>
          <a:lstStyle/>
          <a:p>
            <a:r>
              <a:rPr lang="en-GB" sz="1100" b="1" dirty="0" smtClean="0"/>
              <a:t>Adults 16-64</a:t>
            </a:r>
            <a:endParaRPr lang="en-GB" sz="1100" b="1" dirty="0"/>
          </a:p>
        </p:txBody>
      </p:sp>
      <p:sp>
        <p:nvSpPr>
          <p:cNvPr id="13" name="TextBox 12"/>
          <p:cNvSpPr txBox="1"/>
          <p:nvPr/>
        </p:nvSpPr>
        <p:spPr>
          <a:xfrm>
            <a:off x="3203848" y="1121164"/>
            <a:ext cx="1224136" cy="261610"/>
          </a:xfrm>
          <a:prstGeom prst="rect">
            <a:avLst/>
          </a:prstGeom>
          <a:noFill/>
        </p:spPr>
        <p:txBody>
          <a:bodyPr wrap="square" rtlCol="0">
            <a:spAutoFit/>
          </a:bodyPr>
          <a:lstStyle/>
          <a:p>
            <a:r>
              <a:rPr lang="en-GB" sz="1100" b="1" dirty="0" smtClean="0"/>
              <a:t>Adults 65+</a:t>
            </a:r>
            <a:endParaRPr lang="en-GB" sz="1100" b="1" dirty="0"/>
          </a:p>
        </p:txBody>
      </p:sp>
      <p:sp>
        <p:nvSpPr>
          <p:cNvPr id="15" name="Rectangle 14"/>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30046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
                                            <p:graphicEl>
                                              <a:dgm id="{136012DF-172F-4937-85E2-A278B1C34E59}"/>
                                            </p:graphicEl>
                                          </p:spTgt>
                                        </p:tgtEl>
                                        <p:attrNameLst>
                                          <p:attrName>style.visibility</p:attrName>
                                        </p:attrNameLst>
                                      </p:cBhvr>
                                      <p:to>
                                        <p:strVal val="visible"/>
                                      </p:to>
                                    </p:set>
                                    <p:animEffect transition="in" filter="fade">
                                      <p:cBhvr>
                                        <p:cTn id="38" dur="1000"/>
                                        <p:tgtEl>
                                          <p:spTgt spid="6">
                                            <p:graphicEl>
                                              <a:dgm id="{136012DF-172F-4937-85E2-A278B1C34E59}"/>
                                            </p:graphicEl>
                                          </p:spTgt>
                                        </p:tgtEl>
                                      </p:cBhvr>
                                    </p:animEffect>
                                    <p:anim calcmode="lin" valueType="num">
                                      <p:cBhvr>
                                        <p:cTn id="39" dur="1000" fill="hold"/>
                                        <p:tgtEl>
                                          <p:spTgt spid="6">
                                            <p:graphicEl>
                                              <a:dgm id="{136012DF-172F-4937-85E2-A278B1C34E59}"/>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136012DF-172F-4937-85E2-A278B1C34E59}"/>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
                                            <p:graphicEl>
                                              <a:dgm id="{451BD1C0-5ABE-4305-AD8E-789F5AB1F3A5}"/>
                                            </p:graphicEl>
                                          </p:spTgt>
                                        </p:tgtEl>
                                        <p:attrNameLst>
                                          <p:attrName>style.visibility</p:attrName>
                                        </p:attrNameLst>
                                      </p:cBhvr>
                                      <p:to>
                                        <p:strVal val="visible"/>
                                      </p:to>
                                    </p:set>
                                    <p:animEffect transition="in" filter="fade">
                                      <p:cBhvr>
                                        <p:cTn id="45" dur="1000"/>
                                        <p:tgtEl>
                                          <p:spTgt spid="6">
                                            <p:graphicEl>
                                              <a:dgm id="{451BD1C0-5ABE-4305-AD8E-789F5AB1F3A5}"/>
                                            </p:graphicEl>
                                          </p:spTgt>
                                        </p:tgtEl>
                                      </p:cBhvr>
                                    </p:animEffect>
                                    <p:anim calcmode="lin" valueType="num">
                                      <p:cBhvr>
                                        <p:cTn id="46" dur="1000" fill="hold"/>
                                        <p:tgtEl>
                                          <p:spTgt spid="6">
                                            <p:graphicEl>
                                              <a:dgm id="{451BD1C0-5ABE-4305-AD8E-789F5AB1F3A5}"/>
                                            </p:graphicEl>
                                          </p:spTgt>
                                        </p:tgtEl>
                                        <p:attrNameLst>
                                          <p:attrName>ppt_x</p:attrName>
                                        </p:attrNameLst>
                                      </p:cBhvr>
                                      <p:tavLst>
                                        <p:tav tm="0">
                                          <p:val>
                                            <p:strVal val="#ppt_x"/>
                                          </p:val>
                                        </p:tav>
                                        <p:tav tm="100000">
                                          <p:val>
                                            <p:strVal val="#ppt_x"/>
                                          </p:val>
                                        </p:tav>
                                      </p:tavLst>
                                    </p:anim>
                                    <p:anim calcmode="lin" valueType="num">
                                      <p:cBhvr>
                                        <p:cTn id="47" dur="1000" fill="hold"/>
                                        <p:tgtEl>
                                          <p:spTgt spid="6">
                                            <p:graphicEl>
                                              <a:dgm id="{451BD1C0-5ABE-4305-AD8E-789F5AB1F3A5}"/>
                                            </p:graphicEl>
                                          </p:spTgt>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6">
                                            <p:graphicEl>
                                              <a:dgm id="{7F0A4D0A-59C2-4C72-A246-5578E3930724}"/>
                                            </p:graphicEl>
                                          </p:spTgt>
                                        </p:tgtEl>
                                        <p:attrNameLst>
                                          <p:attrName>style.visibility</p:attrName>
                                        </p:attrNameLst>
                                      </p:cBhvr>
                                      <p:to>
                                        <p:strVal val="visible"/>
                                      </p:to>
                                    </p:set>
                                    <p:animEffect transition="in" filter="fade">
                                      <p:cBhvr>
                                        <p:cTn id="50" dur="1000"/>
                                        <p:tgtEl>
                                          <p:spTgt spid="6">
                                            <p:graphicEl>
                                              <a:dgm id="{7F0A4D0A-59C2-4C72-A246-5578E3930724}"/>
                                            </p:graphicEl>
                                          </p:spTgt>
                                        </p:tgtEl>
                                      </p:cBhvr>
                                    </p:animEffect>
                                    <p:anim calcmode="lin" valueType="num">
                                      <p:cBhvr>
                                        <p:cTn id="51" dur="1000" fill="hold"/>
                                        <p:tgtEl>
                                          <p:spTgt spid="6">
                                            <p:graphicEl>
                                              <a:dgm id="{7F0A4D0A-59C2-4C72-A246-5578E3930724}"/>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7F0A4D0A-59C2-4C72-A246-5578E3930724}"/>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6">
                                            <p:graphicEl>
                                              <a:dgm id="{D6548A01-7D25-462F-97BE-7BA96E352011}"/>
                                            </p:graphicEl>
                                          </p:spTgt>
                                        </p:tgtEl>
                                        <p:attrNameLst>
                                          <p:attrName>style.visibility</p:attrName>
                                        </p:attrNameLst>
                                      </p:cBhvr>
                                      <p:to>
                                        <p:strVal val="visible"/>
                                      </p:to>
                                    </p:set>
                                    <p:animEffect transition="in" filter="fade">
                                      <p:cBhvr>
                                        <p:cTn id="57" dur="1000"/>
                                        <p:tgtEl>
                                          <p:spTgt spid="6">
                                            <p:graphicEl>
                                              <a:dgm id="{D6548A01-7D25-462F-97BE-7BA96E352011}"/>
                                            </p:graphicEl>
                                          </p:spTgt>
                                        </p:tgtEl>
                                      </p:cBhvr>
                                    </p:animEffect>
                                    <p:anim calcmode="lin" valueType="num">
                                      <p:cBhvr>
                                        <p:cTn id="58" dur="1000" fill="hold"/>
                                        <p:tgtEl>
                                          <p:spTgt spid="6">
                                            <p:graphicEl>
                                              <a:dgm id="{D6548A01-7D25-462F-97BE-7BA96E352011}"/>
                                            </p:graphicEl>
                                          </p:spTgt>
                                        </p:tgtEl>
                                        <p:attrNameLst>
                                          <p:attrName>ppt_x</p:attrName>
                                        </p:attrNameLst>
                                      </p:cBhvr>
                                      <p:tavLst>
                                        <p:tav tm="0">
                                          <p:val>
                                            <p:strVal val="#ppt_x"/>
                                          </p:val>
                                        </p:tav>
                                        <p:tav tm="100000">
                                          <p:val>
                                            <p:strVal val="#ppt_x"/>
                                          </p:val>
                                        </p:tav>
                                      </p:tavLst>
                                    </p:anim>
                                    <p:anim calcmode="lin" valueType="num">
                                      <p:cBhvr>
                                        <p:cTn id="59" dur="1000" fill="hold"/>
                                        <p:tgtEl>
                                          <p:spTgt spid="6">
                                            <p:graphicEl>
                                              <a:dgm id="{D6548A01-7D25-462F-97BE-7BA96E352011}"/>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6">
                                            <p:graphicEl>
                                              <a:dgm id="{FE17FCB5-7576-4654-9907-53C1EBBC2458}"/>
                                            </p:graphicEl>
                                          </p:spTgt>
                                        </p:tgtEl>
                                        <p:attrNameLst>
                                          <p:attrName>style.visibility</p:attrName>
                                        </p:attrNameLst>
                                      </p:cBhvr>
                                      <p:to>
                                        <p:strVal val="visible"/>
                                      </p:to>
                                    </p:set>
                                    <p:animEffect transition="in" filter="fade">
                                      <p:cBhvr>
                                        <p:cTn id="62" dur="1000"/>
                                        <p:tgtEl>
                                          <p:spTgt spid="6">
                                            <p:graphicEl>
                                              <a:dgm id="{FE17FCB5-7576-4654-9907-53C1EBBC2458}"/>
                                            </p:graphicEl>
                                          </p:spTgt>
                                        </p:tgtEl>
                                      </p:cBhvr>
                                    </p:animEffect>
                                    <p:anim calcmode="lin" valueType="num">
                                      <p:cBhvr>
                                        <p:cTn id="63" dur="1000" fill="hold"/>
                                        <p:tgtEl>
                                          <p:spTgt spid="6">
                                            <p:graphicEl>
                                              <a:dgm id="{FE17FCB5-7576-4654-9907-53C1EBBC2458}"/>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FE17FCB5-7576-4654-9907-53C1EBBC2458}"/>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6">
                                            <p:graphicEl>
                                              <a:dgm id="{F517D1BF-8EBE-4F59-91A3-96D3D2950516}"/>
                                            </p:graphicEl>
                                          </p:spTgt>
                                        </p:tgtEl>
                                        <p:attrNameLst>
                                          <p:attrName>style.visibility</p:attrName>
                                        </p:attrNameLst>
                                      </p:cBhvr>
                                      <p:to>
                                        <p:strVal val="visible"/>
                                      </p:to>
                                    </p:set>
                                    <p:animEffect transition="in" filter="fade">
                                      <p:cBhvr>
                                        <p:cTn id="69" dur="1000"/>
                                        <p:tgtEl>
                                          <p:spTgt spid="6">
                                            <p:graphicEl>
                                              <a:dgm id="{F517D1BF-8EBE-4F59-91A3-96D3D2950516}"/>
                                            </p:graphicEl>
                                          </p:spTgt>
                                        </p:tgtEl>
                                      </p:cBhvr>
                                    </p:animEffect>
                                    <p:anim calcmode="lin" valueType="num">
                                      <p:cBhvr>
                                        <p:cTn id="70" dur="1000" fill="hold"/>
                                        <p:tgtEl>
                                          <p:spTgt spid="6">
                                            <p:graphicEl>
                                              <a:dgm id="{F517D1BF-8EBE-4F59-91A3-96D3D2950516}"/>
                                            </p:graphicEl>
                                          </p:spTgt>
                                        </p:tgtEl>
                                        <p:attrNameLst>
                                          <p:attrName>ppt_x</p:attrName>
                                        </p:attrNameLst>
                                      </p:cBhvr>
                                      <p:tavLst>
                                        <p:tav tm="0">
                                          <p:val>
                                            <p:strVal val="#ppt_x"/>
                                          </p:val>
                                        </p:tav>
                                        <p:tav tm="100000">
                                          <p:val>
                                            <p:strVal val="#ppt_x"/>
                                          </p:val>
                                        </p:tav>
                                      </p:tavLst>
                                    </p:anim>
                                    <p:anim calcmode="lin" valueType="num">
                                      <p:cBhvr>
                                        <p:cTn id="71" dur="1000" fill="hold"/>
                                        <p:tgtEl>
                                          <p:spTgt spid="6">
                                            <p:graphicEl>
                                              <a:dgm id="{F517D1BF-8EBE-4F59-91A3-96D3D2950516}"/>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6">
                                            <p:graphicEl>
                                              <a:dgm id="{8E90121E-2272-43F7-ACAB-6648D2D70AE3}"/>
                                            </p:graphicEl>
                                          </p:spTgt>
                                        </p:tgtEl>
                                        <p:attrNameLst>
                                          <p:attrName>style.visibility</p:attrName>
                                        </p:attrNameLst>
                                      </p:cBhvr>
                                      <p:to>
                                        <p:strVal val="visible"/>
                                      </p:to>
                                    </p:set>
                                    <p:animEffect transition="in" filter="fade">
                                      <p:cBhvr>
                                        <p:cTn id="74" dur="1000"/>
                                        <p:tgtEl>
                                          <p:spTgt spid="6">
                                            <p:graphicEl>
                                              <a:dgm id="{8E90121E-2272-43F7-ACAB-6648D2D70AE3}"/>
                                            </p:graphicEl>
                                          </p:spTgt>
                                        </p:tgtEl>
                                      </p:cBhvr>
                                    </p:animEffect>
                                    <p:anim calcmode="lin" valueType="num">
                                      <p:cBhvr>
                                        <p:cTn id="75" dur="1000" fill="hold"/>
                                        <p:tgtEl>
                                          <p:spTgt spid="6">
                                            <p:graphicEl>
                                              <a:dgm id="{8E90121E-2272-43F7-ACAB-6648D2D70AE3}"/>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8E90121E-2272-43F7-ACAB-6648D2D70AE3}"/>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3FC49A59-9B9A-488B-8506-426FFD2CF123}"/>
                                            </p:graphicEl>
                                          </p:spTgt>
                                        </p:tgtEl>
                                        <p:attrNameLst>
                                          <p:attrName>style.visibility</p:attrName>
                                        </p:attrNameLst>
                                      </p:cBhvr>
                                      <p:to>
                                        <p:strVal val="visible"/>
                                      </p:to>
                                    </p:set>
                                    <p:animEffect transition="in" filter="fade">
                                      <p:cBhvr>
                                        <p:cTn id="81" dur="1000"/>
                                        <p:tgtEl>
                                          <p:spTgt spid="6">
                                            <p:graphicEl>
                                              <a:dgm id="{3FC49A59-9B9A-488B-8506-426FFD2CF123}"/>
                                            </p:graphicEl>
                                          </p:spTgt>
                                        </p:tgtEl>
                                      </p:cBhvr>
                                    </p:animEffect>
                                    <p:anim calcmode="lin" valueType="num">
                                      <p:cBhvr>
                                        <p:cTn id="82" dur="1000" fill="hold"/>
                                        <p:tgtEl>
                                          <p:spTgt spid="6">
                                            <p:graphicEl>
                                              <a:dgm id="{3FC49A59-9B9A-488B-8506-426FFD2CF123}"/>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3FC49A59-9B9A-488B-8506-426FFD2CF123}"/>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52480B98-649D-4875-A373-972140812B47}"/>
                                            </p:graphicEl>
                                          </p:spTgt>
                                        </p:tgtEl>
                                        <p:attrNameLst>
                                          <p:attrName>style.visibility</p:attrName>
                                        </p:attrNameLst>
                                      </p:cBhvr>
                                      <p:to>
                                        <p:strVal val="visible"/>
                                      </p:to>
                                    </p:set>
                                    <p:animEffect transition="in" filter="fade">
                                      <p:cBhvr>
                                        <p:cTn id="86" dur="1000"/>
                                        <p:tgtEl>
                                          <p:spTgt spid="6">
                                            <p:graphicEl>
                                              <a:dgm id="{52480B98-649D-4875-A373-972140812B47}"/>
                                            </p:graphicEl>
                                          </p:spTgt>
                                        </p:tgtEl>
                                      </p:cBhvr>
                                    </p:animEffect>
                                    <p:anim calcmode="lin" valueType="num">
                                      <p:cBhvr>
                                        <p:cTn id="87" dur="1000" fill="hold"/>
                                        <p:tgtEl>
                                          <p:spTgt spid="6">
                                            <p:graphicEl>
                                              <a:dgm id="{52480B98-649D-4875-A373-972140812B4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52480B98-649D-4875-A373-972140812B4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10" grpId="0">
        <p:bldAsOne/>
      </p:bldGraphic>
      <p:bldP spid="3" grpId="0"/>
      <p:bldP spid="9" grpId="0"/>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7" y="1052736"/>
            <a:ext cx="4283449" cy="168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71846" y="3068960"/>
            <a:ext cx="8387209" cy="2706092"/>
          </a:xfrm>
        </p:spPr>
        <p:txBody>
          <a:bodyPr/>
          <a:lstStyle/>
          <a:p>
            <a:pPr algn="ctr"/>
            <a:r>
              <a:rPr lang="en-GB" sz="2400" b="1" cap="all" dirty="0">
                <a:solidFill>
                  <a:srgbClr val="45535F"/>
                </a:solidFill>
                <a:ea typeface="+mj-ea"/>
                <a:cs typeface="+mj-cs"/>
              </a:rPr>
              <a:t>Research </a:t>
            </a:r>
            <a:r>
              <a:rPr lang="en-GB" sz="2400" b="1" cap="all" dirty="0" smtClean="0">
                <a:solidFill>
                  <a:srgbClr val="45535F"/>
                </a:solidFill>
                <a:ea typeface="+mj-ea"/>
                <a:cs typeface="+mj-cs"/>
              </a:rPr>
              <a:t>Question </a:t>
            </a:r>
          </a:p>
          <a:p>
            <a:r>
              <a:rPr lang="en-GB" sz="2400" b="1" cap="all" dirty="0" smtClean="0">
                <a:solidFill>
                  <a:srgbClr val="45535F"/>
                </a:solidFill>
                <a:ea typeface="+mj-ea"/>
                <a:cs typeface="+mj-cs"/>
              </a:rPr>
              <a:t>What </a:t>
            </a:r>
            <a:r>
              <a:rPr lang="en-GB" sz="2400" b="1" cap="all" dirty="0">
                <a:solidFill>
                  <a:srgbClr val="45535F"/>
                </a:solidFill>
                <a:ea typeface="+mj-ea"/>
                <a:cs typeface="+mj-cs"/>
              </a:rPr>
              <a:t>is the effectiveness and cost-effectiveness of a community-based physical activity intervention </a:t>
            </a:r>
            <a:r>
              <a:rPr lang="en-GB" sz="2400" b="1" cap="all" dirty="0" smtClean="0">
                <a:solidFill>
                  <a:srgbClr val="45535F"/>
                </a:solidFill>
                <a:ea typeface="+mj-ea"/>
                <a:cs typeface="+mj-cs"/>
              </a:rPr>
              <a:t>for </a:t>
            </a:r>
            <a:r>
              <a:rPr lang="en-GB" sz="2400" b="1" cap="all" dirty="0">
                <a:solidFill>
                  <a:srgbClr val="45535F"/>
                </a:solidFill>
                <a:ea typeface="+mj-ea"/>
                <a:cs typeface="+mj-cs"/>
              </a:rPr>
              <a:t>reducing the progression of functional limitations in older people who are at high risk of mobility-related disability?</a:t>
            </a:r>
          </a:p>
        </p:txBody>
      </p:sp>
    </p:spTree>
    <p:extLst>
      <p:ext uri="{BB962C8B-B14F-4D97-AF65-F5344CB8AC3E}">
        <p14:creationId xmlns:p14="http://schemas.microsoft.com/office/powerpoint/2010/main" val="281179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404664"/>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smtClean="0">
                <a:solidFill>
                  <a:schemeClr val="bg1"/>
                </a:solidFill>
              </a:rPr>
              <a:t>REACT: </a:t>
            </a:r>
            <a:r>
              <a:rPr lang="en-GB" kern="0" dirty="0" smtClean="0">
                <a:solidFill>
                  <a:schemeClr val="bg1"/>
                </a:solidFill>
              </a:rPr>
              <a:t>Management Team</a:t>
            </a:r>
            <a:endParaRPr lang="en-GB" kern="0" dirty="0">
              <a:solidFill>
                <a:schemeClr val="bg1"/>
              </a:solidFill>
            </a:endParaRPr>
          </a:p>
        </p:txBody>
      </p:sp>
      <p:sp>
        <p:nvSpPr>
          <p:cNvPr id="9" name="Content Placeholder 4"/>
          <p:cNvSpPr txBox="1">
            <a:spLocks/>
          </p:cNvSpPr>
          <p:nvPr/>
        </p:nvSpPr>
        <p:spPr>
          <a:xfrm>
            <a:off x="226767" y="1124744"/>
            <a:ext cx="4565419" cy="2870399"/>
          </a:xfrm>
          <a:prstGeom prst="rect">
            <a:avLst/>
          </a:prstGeom>
        </p:spPr>
        <p:txBody>
          <a:bodyPr>
            <a:noAutofit/>
          </a:bodyPr>
          <a:lst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r>
              <a:rPr lang="en-GB" b="1" kern="0" dirty="0" smtClean="0">
                <a:latin typeface="Kalinga" panose="020B0502040204020203" pitchFamily="34" charset="0"/>
                <a:cs typeface="Kalinga" panose="020B0502040204020203" pitchFamily="34" charset="0"/>
              </a:rPr>
              <a:t>University of Bath</a:t>
            </a:r>
          </a:p>
          <a:p>
            <a:r>
              <a:rPr lang="en-GB" sz="1700" b="1" kern="0" dirty="0" smtClean="0">
                <a:latin typeface="Kalinga" panose="020B0502040204020203" pitchFamily="34" charset="0"/>
                <a:cs typeface="Kalinga" panose="020B0502040204020203" pitchFamily="34" charset="0"/>
              </a:rPr>
              <a:t>Dr Afroditi Stathi </a:t>
            </a:r>
            <a:r>
              <a:rPr lang="en-GB" sz="1700" kern="0" dirty="0" smtClean="0">
                <a:latin typeface="Kalinga" panose="020B0502040204020203" pitchFamily="34" charset="0"/>
                <a:cs typeface="Kalinga" panose="020B0502040204020203" pitchFamily="34" charset="0"/>
              </a:rPr>
              <a:t>(Chief </a:t>
            </a:r>
            <a:r>
              <a:rPr lang="en-GB" sz="1700" kern="0" dirty="0">
                <a:latin typeface="Kalinga" panose="020B0502040204020203" pitchFamily="34" charset="0"/>
                <a:cs typeface="Kalinga" panose="020B0502040204020203" pitchFamily="34" charset="0"/>
              </a:rPr>
              <a:t>I</a:t>
            </a:r>
            <a:r>
              <a:rPr lang="en-GB" sz="1700" kern="0" dirty="0" smtClean="0">
                <a:latin typeface="Kalinga" panose="020B0502040204020203" pitchFamily="34" charset="0"/>
                <a:cs typeface="Kalinga" panose="020B0502040204020203" pitchFamily="34" charset="0"/>
              </a:rPr>
              <a:t>nvestigator)</a:t>
            </a:r>
          </a:p>
          <a:p>
            <a:r>
              <a:rPr lang="en-GB" sz="1700" b="1" kern="0" dirty="0" smtClean="0">
                <a:latin typeface="Kalinga" panose="020B0502040204020203" pitchFamily="34" charset="0"/>
                <a:cs typeface="Kalinga" panose="020B0502040204020203" pitchFamily="34" charset="0"/>
              </a:rPr>
              <a:t>Dr Janet Withall </a:t>
            </a:r>
            <a:r>
              <a:rPr lang="en-GB" sz="1700" kern="0" dirty="0" smtClean="0">
                <a:latin typeface="Kalinga" panose="020B0502040204020203" pitchFamily="34" charset="0"/>
                <a:cs typeface="Kalinga" panose="020B0502040204020203" pitchFamily="34" charset="0"/>
              </a:rPr>
              <a:t>(Trial Manager)</a:t>
            </a:r>
          </a:p>
          <a:p>
            <a:r>
              <a:rPr lang="en-GB" sz="1700" b="1" kern="0" dirty="0" smtClean="0">
                <a:latin typeface="Kalinga" panose="020B0502040204020203" pitchFamily="34" charset="0"/>
                <a:cs typeface="Kalinga" panose="020B0502040204020203" pitchFamily="34" charset="0"/>
              </a:rPr>
              <a:t>Dr James </a:t>
            </a:r>
            <a:r>
              <a:rPr lang="en-GB" sz="1700" b="1" kern="0" dirty="0" err="1" smtClean="0">
                <a:latin typeface="Kalinga" panose="020B0502040204020203" pitchFamily="34" charset="0"/>
                <a:cs typeface="Kalinga" panose="020B0502040204020203" pitchFamily="34" charset="0"/>
              </a:rPr>
              <a:t>Bilzon</a:t>
            </a:r>
            <a:endParaRPr lang="en-GB" sz="1700" kern="0" dirty="0" smtClean="0">
              <a:latin typeface="Kalinga" panose="020B0502040204020203" pitchFamily="34" charset="0"/>
              <a:cs typeface="Kalinga" panose="020B0502040204020203" pitchFamily="34" charset="0"/>
            </a:endParaRPr>
          </a:p>
          <a:p>
            <a:r>
              <a:rPr lang="en-GB" sz="1700" b="1" kern="0" dirty="0" smtClean="0">
                <a:latin typeface="Kalinga" panose="020B0502040204020203" pitchFamily="34" charset="0"/>
                <a:cs typeface="Kalinga" panose="020B0502040204020203" pitchFamily="34" charset="0"/>
              </a:rPr>
              <a:t>Dr Gordon Taylor</a:t>
            </a:r>
          </a:p>
          <a:p>
            <a:r>
              <a:rPr lang="en-GB" sz="1700" b="1" kern="0" dirty="0" smtClean="0">
                <a:latin typeface="Kalinga" panose="020B0502040204020203" pitchFamily="34" charset="0"/>
                <a:cs typeface="Kalinga" panose="020B0502040204020203" pitchFamily="34" charset="0"/>
              </a:rPr>
              <a:t>Dr Sean Williams</a:t>
            </a:r>
          </a:p>
          <a:p>
            <a:r>
              <a:rPr lang="en-GB" sz="1700" b="1" kern="0" dirty="0" smtClean="0">
                <a:latin typeface="Kalinga" panose="020B0502040204020203" pitchFamily="34" charset="0"/>
                <a:cs typeface="Kalinga" panose="020B0502040204020203" pitchFamily="34" charset="0"/>
              </a:rPr>
              <a:t>Jolanthe de Koning</a:t>
            </a:r>
            <a:r>
              <a:rPr lang="en-GB" sz="1700" kern="0" dirty="0" smtClean="0">
                <a:latin typeface="Kalinga" panose="020B0502040204020203" pitchFamily="34" charset="0"/>
                <a:cs typeface="Kalinga" panose="020B0502040204020203" pitchFamily="34" charset="0"/>
              </a:rPr>
              <a:t> (Research Assistant)</a:t>
            </a:r>
          </a:p>
          <a:p>
            <a:r>
              <a:rPr lang="en-GB" sz="1700" b="1" kern="0" dirty="0" smtClean="0">
                <a:latin typeface="Kalinga" panose="020B0502040204020203" pitchFamily="34" charset="0"/>
                <a:cs typeface="Kalinga" panose="020B0502040204020203" pitchFamily="34" charset="0"/>
              </a:rPr>
              <a:t>Max Western </a:t>
            </a:r>
            <a:r>
              <a:rPr lang="en-GB" sz="1700" kern="0" dirty="0" smtClean="0">
                <a:latin typeface="Kalinga" panose="020B0502040204020203" pitchFamily="34" charset="0"/>
                <a:cs typeface="Kalinga" panose="020B0502040204020203" pitchFamily="34" charset="0"/>
              </a:rPr>
              <a:t>(Research </a:t>
            </a:r>
            <a:r>
              <a:rPr lang="en-GB" sz="1700" kern="0" dirty="0">
                <a:latin typeface="Kalinga" panose="020B0502040204020203" pitchFamily="34" charset="0"/>
                <a:cs typeface="Kalinga" panose="020B0502040204020203" pitchFamily="34" charset="0"/>
              </a:rPr>
              <a:t>Assistant)</a:t>
            </a:r>
            <a:endParaRPr lang="en-GB" sz="1700" kern="0" dirty="0" smtClean="0">
              <a:latin typeface="Kalinga" panose="020B0502040204020203" pitchFamily="34" charset="0"/>
              <a:cs typeface="Kalinga" panose="020B0502040204020203" pitchFamily="34" charset="0"/>
            </a:endParaRPr>
          </a:p>
          <a:p>
            <a:r>
              <a:rPr lang="en-GB" sz="1700" b="1" kern="0" dirty="0" smtClean="0">
                <a:latin typeface="Kalinga" panose="020B0502040204020203" pitchFamily="34" charset="0"/>
                <a:cs typeface="Kalinga" panose="020B0502040204020203" pitchFamily="34" charset="0"/>
              </a:rPr>
              <a:t>Rachel Chapman</a:t>
            </a:r>
            <a:r>
              <a:rPr lang="en-GB" sz="1700" kern="0" dirty="0" smtClean="0">
                <a:latin typeface="Kalinga" panose="020B0502040204020203" pitchFamily="34" charset="0"/>
                <a:cs typeface="Kalinga" panose="020B0502040204020203" pitchFamily="34" charset="0"/>
              </a:rPr>
              <a:t> (Project Coordinator)</a:t>
            </a:r>
            <a:endParaRPr lang="en-GB" sz="1600" b="1" kern="0" dirty="0" smtClean="0">
              <a:latin typeface="Kalinga" panose="020B0502040204020203" pitchFamily="34" charset="0"/>
              <a:cs typeface="Kalinga" panose="020B0502040204020203" pitchFamily="34" charset="0"/>
            </a:endParaRPr>
          </a:p>
          <a:p>
            <a:endParaRPr lang="en-GB" sz="1600" b="1" kern="0" dirty="0" smtClean="0">
              <a:solidFill>
                <a:prstClr val="black"/>
              </a:solidFill>
              <a:latin typeface="Kalinga" panose="020B0502040204020203" pitchFamily="34" charset="0"/>
              <a:cs typeface="Kalinga" panose="020B0502040204020203" pitchFamily="34" charset="0"/>
            </a:endParaRPr>
          </a:p>
        </p:txBody>
      </p:sp>
      <p:sp>
        <p:nvSpPr>
          <p:cNvPr id="10" name="Content Placeholder 5"/>
          <p:cNvSpPr txBox="1">
            <a:spLocks/>
          </p:cNvSpPr>
          <p:nvPr/>
        </p:nvSpPr>
        <p:spPr>
          <a:xfrm>
            <a:off x="4535168" y="1112069"/>
            <a:ext cx="4034405" cy="4464496"/>
          </a:xfrm>
          <a:prstGeom prst="rect">
            <a:avLst/>
          </a:prstGeom>
        </p:spPr>
        <p:txBody>
          <a:bodyPr>
            <a:normAutofit/>
          </a:bodyPr>
          <a:lst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r>
              <a:rPr lang="en-GB" b="1" kern="0" dirty="0" smtClean="0">
                <a:latin typeface="Kalinga" panose="020B0502040204020203" pitchFamily="34" charset="0"/>
                <a:cs typeface="Kalinga" panose="020B0502040204020203" pitchFamily="34" charset="0"/>
              </a:rPr>
              <a:t>University of Exeter</a:t>
            </a:r>
          </a:p>
          <a:p>
            <a:r>
              <a:rPr lang="en-GB" sz="1700" b="1" kern="0" dirty="0" smtClean="0">
                <a:latin typeface="Kalinga" panose="020B0502040204020203" pitchFamily="34" charset="0"/>
                <a:cs typeface="Kalinga" panose="020B0502040204020203" pitchFamily="34" charset="0"/>
              </a:rPr>
              <a:t>Professor Colin Greaves</a:t>
            </a:r>
          </a:p>
          <a:p>
            <a:r>
              <a:rPr lang="en-GB" sz="1700" b="1" kern="0" dirty="0" smtClean="0">
                <a:latin typeface="Kalinga" panose="020B0502040204020203" pitchFamily="34" charset="0"/>
                <a:cs typeface="Kalinga" panose="020B0502040204020203" pitchFamily="34" charset="0"/>
              </a:rPr>
              <a:t>Professor Colin Green</a:t>
            </a:r>
          </a:p>
          <a:p>
            <a:r>
              <a:rPr lang="en-GB" sz="1700" b="1" kern="0" dirty="0" smtClean="0">
                <a:latin typeface="Kalinga" panose="020B0502040204020203" pitchFamily="34" charset="0"/>
                <a:cs typeface="Kalinga" panose="020B0502040204020203" pitchFamily="34" charset="0"/>
              </a:rPr>
              <a:t>Dr </a:t>
            </a:r>
            <a:r>
              <a:rPr lang="en-GB" sz="1700" b="1" kern="0" dirty="0" err="1" smtClean="0">
                <a:latin typeface="Kalinga" panose="020B0502040204020203" pitchFamily="34" charset="0"/>
                <a:cs typeface="Kalinga" panose="020B0502040204020203" pitchFamily="34" charset="0"/>
              </a:rPr>
              <a:t>Antonieta</a:t>
            </a:r>
            <a:r>
              <a:rPr lang="en-GB" sz="1700" b="1" kern="0" dirty="0" smtClean="0">
                <a:latin typeface="Kalinga" panose="020B0502040204020203" pitchFamily="34" charset="0"/>
                <a:cs typeface="Kalinga" panose="020B0502040204020203" pitchFamily="34" charset="0"/>
              </a:rPr>
              <a:t> Medina-Lara</a:t>
            </a:r>
          </a:p>
          <a:p>
            <a:r>
              <a:rPr lang="en-GB" sz="1700" b="1" kern="0" dirty="0" smtClean="0">
                <a:latin typeface="Kalinga" panose="020B0502040204020203" pitchFamily="34" charset="0"/>
                <a:cs typeface="Kalinga" panose="020B0502040204020203" pitchFamily="34" charset="0"/>
              </a:rPr>
              <a:t>Jessica Bollen</a:t>
            </a:r>
            <a:r>
              <a:rPr lang="en-GB" sz="1700" kern="0" dirty="0" smtClean="0">
                <a:latin typeface="Kalinga" panose="020B0502040204020203" pitchFamily="34" charset="0"/>
                <a:cs typeface="Kalinga" panose="020B0502040204020203" pitchFamily="34" charset="0"/>
              </a:rPr>
              <a:t> (</a:t>
            </a:r>
            <a:r>
              <a:rPr lang="en-GB" sz="1700" kern="0" dirty="0">
                <a:latin typeface="Kalinga" panose="020B0502040204020203" pitchFamily="34" charset="0"/>
                <a:cs typeface="Kalinga" panose="020B0502040204020203" pitchFamily="34" charset="0"/>
              </a:rPr>
              <a:t>Research Assistant)</a:t>
            </a:r>
            <a:endParaRPr lang="en-GB" sz="1700" b="1" kern="0" dirty="0" smtClean="0">
              <a:latin typeface="Kalinga" panose="020B0502040204020203" pitchFamily="34" charset="0"/>
              <a:cs typeface="Kalinga" panose="020B0502040204020203" pitchFamily="34" charset="0"/>
            </a:endParaRPr>
          </a:p>
          <a:p>
            <a:pPr marL="0" indent="0"/>
            <a:endParaRPr lang="en-GB" sz="1600" b="1" kern="0" dirty="0" smtClean="0">
              <a:solidFill>
                <a:prstClr val="black"/>
              </a:solidFill>
              <a:latin typeface="Kalinga" panose="020B0502040204020203" pitchFamily="34" charset="0"/>
              <a:cs typeface="Kalinga" panose="020B0502040204020203" pitchFamily="34" charset="0"/>
            </a:endParaRPr>
          </a:p>
          <a:p>
            <a:pPr marL="0" indent="0"/>
            <a:r>
              <a:rPr lang="en-GB" b="1" kern="0" dirty="0" smtClean="0">
                <a:solidFill>
                  <a:prstClr val="black"/>
                </a:solidFill>
                <a:latin typeface="Kalinga" panose="020B0502040204020203" pitchFamily="34" charset="0"/>
                <a:cs typeface="Kalinga" panose="020B0502040204020203" pitchFamily="34" charset="0"/>
              </a:rPr>
              <a:t>University of Oxford</a:t>
            </a:r>
          </a:p>
          <a:p>
            <a:r>
              <a:rPr lang="en-GB" sz="1700" b="1" kern="0" dirty="0" smtClean="0">
                <a:solidFill>
                  <a:prstClr val="black"/>
                </a:solidFill>
                <a:latin typeface="Kalinga" panose="020B0502040204020203" pitchFamily="34" charset="0"/>
                <a:cs typeface="Kalinga" panose="020B0502040204020203" pitchFamily="34" charset="0"/>
              </a:rPr>
              <a:t>Professor Heidi Johansen-Berg</a:t>
            </a:r>
          </a:p>
          <a:p>
            <a:pPr marL="0" indent="0"/>
            <a:endParaRPr lang="en-GB" sz="1600" b="1" kern="0" dirty="0" smtClean="0">
              <a:solidFill>
                <a:prstClr val="black"/>
              </a:solidFill>
              <a:latin typeface="Kalinga" panose="020B0502040204020203" pitchFamily="34" charset="0"/>
              <a:cs typeface="Kalinga" panose="020B0502040204020203" pitchFamily="34" charset="0"/>
            </a:endParaRPr>
          </a:p>
          <a:p>
            <a:pPr marL="0" indent="0"/>
            <a:r>
              <a:rPr lang="en-GB" b="1" kern="0" dirty="0" smtClean="0">
                <a:solidFill>
                  <a:prstClr val="black"/>
                </a:solidFill>
                <a:latin typeface="Kalinga" panose="020B0502040204020203" pitchFamily="34" charset="0"/>
                <a:cs typeface="Kalinga" panose="020B0502040204020203" pitchFamily="34" charset="0"/>
              </a:rPr>
              <a:t>University of West of England</a:t>
            </a:r>
          </a:p>
          <a:p>
            <a:r>
              <a:rPr lang="en-GB" sz="1700" b="1" kern="0" dirty="0" smtClean="0">
                <a:solidFill>
                  <a:prstClr val="black"/>
                </a:solidFill>
                <a:latin typeface="Kalinga" panose="020B0502040204020203" pitchFamily="34" charset="0"/>
                <a:cs typeface="Kalinga" panose="020B0502040204020203" pitchFamily="34" charset="0"/>
              </a:rPr>
              <a:t>Professor Selena </a:t>
            </a:r>
            <a:r>
              <a:rPr lang="en-GB" sz="1700" b="1" kern="0" dirty="0" err="1" smtClean="0">
                <a:solidFill>
                  <a:prstClr val="black"/>
                </a:solidFill>
                <a:latin typeface="Kalinga" panose="020B0502040204020203" pitchFamily="34" charset="0"/>
                <a:cs typeface="Kalinga" panose="020B0502040204020203" pitchFamily="34" charset="0"/>
              </a:rPr>
              <a:t>Gray</a:t>
            </a:r>
            <a:endParaRPr lang="en-GB" sz="1700" b="1" kern="0" dirty="0" smtClean="0">
              <a:solidFill>
                <a:prstClr val="black"/>
              </a:solidFill>
              <a:latin typeface="Kalinga" panose="020B0502040204020203" pitchFamily="34" charset="0"/>
              <a:cs typeface="Kalinga" panose="020B0502040204020203" pitchFamily="34" charset="0"/>
            </a:endParaRPr>
          </a:p>
          <a:p>
            <a:endParaRPr lang="en-GB" sz="1600" b="1" kern="0" dirty="0">
              <a:solidFill>
                <a:prstClr val="black"/>
              </a:solidFill>
              <a:latin typeface="Kalinga" panose="020B0502040204020203" pitchFamily="34" charset="0"/>
              <a:cs typeface="Kalinga" panose="020B0502040204020203" pitchFamily="34" charset="0"/>
            </a:endParaRPr>
          </a:p>
        </p:txBody>
      </p:sp>
      <p:pic>
        <p:nvPicPr>
          <p:cNvPr id="11" name="Picture 10" descr="\\myfiles\jw930\dos\Downloads\Option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6808"/>
            <a:ext cx="6814380" cy="511192"/>
          </a:xfrm>
          <a:prstGeom prst="rect">
            <a:avLst/>
          </a:prstGeom>
          <a:noFill/>
          <a:ln>
            <a:noFill/>
          </a:ln>
        </p:spPr>
      </p:pic>
      <p:sp>
        <p:nvSpPr>
          <p:cNvPr id="6" name="Rectangle 5"/>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26767" y="4369403"/>
            <a:ext cx="4047739" cy="984885"/>
          </a:xfrm>
          <a:prstGeom prst="rect">
            <a:avLst/>
          </a:prstGeom>
          <a:noFill/>
        </p:spPr>
        <p:txBody>
          <a:bodyPr wrap="square" rtlCol="0">
            <a:spAutoFit/>
          </a:bodyPr>
          <a:lstStyle/>
          <a:p>
            <a:pPr marL="0" indent="0"/>
            <a:r>
              <a:rPr lang="en-GB" sz="2400" b="1" kern="0" dirty="0">
                <a:solidFill>
                  <a:prstClr val="black"/>
                </a:solidFill>
                <a:latin typeface="Kalinga" panose="020B0502040204020203" pitchFamily="34" charset="0"/>
                <a:cs typeface="Kalinga" panose="020B0502040204020203" pitchFamily="34" charset="0"/>
              </a:rPr>
              <a:t>University of Birmingham</a:t>
            </a:r>
          </a:p>
          <a:p>
            <a:r>
              <a:rPr lang="en-GB" sz="1700" b="1" kern="0" dirty="0">
                <a:solidFill>
                  <a:prstClr val="black"/>
                </a:solidFill>
                <a:latin typeface="Kalinga" panose="020B0502040204020203" pitchFamily="34" charset="0"/>
                <a:cs typeface="Kalinga" panose="020B0502040204020203" pitchFamily="34" charset="0"/>
              </a:rPr>
              <a:t>Professor Janice Thompson</a:t>
            </a:r>
          </a:p>
          <a:p>
            <a:r>
              <a:rPr lang="en-GB" sz="1700" b="1" kern="0" dirty="0" smtClean="0">
                <a:latin typeface="Kalinga" panose="020B0502040204020203" pitchFamily="34" charset="0"/>
                <a:cs typeface="Kalinga" panose="020B0502040204020203" pitchFamily="34" charset="0"/>
              </a:rPr>
              <a:t>Sarah Coleman</a:t>
            </a:r>
            <a:r>
              <a:rPr lang="en-GB" sz="1700" kern="0" dirty="0" smtClean="0">
                <a:latin typeface="Kalinga" panose="020B0502040204020203" pitchFamily="34" charset="0"/>
                <a:cs typeface="Kalinga" panose="020B0502040204020203" pitchFamily="34" charset="0"/>
              </a:rPr>
              <a:t> (</a:t>
            </a:r>
            <a:r>
              <a:rPr lang="en-GB" sz="1700" kern="0" dirty="0">
                <a:latin typeface="Kalinga" panose="020B0502040204020203" pitchFamily="34" charset="0"/>
                <a:cs typeface="Kalinga" panose="020B0502040204020203" pitchFamily="34" charset="0"/>
              </a:rPr>
              <a:t>Research Assistant)</a:t>
            </a:r>
          </a:p>
        </p:txBody>
      </p:sp>
      <p:sp>
        <p:nvSpPr>
          <p:cNvPr id="4" name="TextBox 3"/>
          <p:cNvSpPr txBox="1"/>
          <p:nvPr/>
        </p:nvSpPr>
        <p:spPr>
          <a:xfrm>
            <a:off x="226767" y="5488217"/>
            <a:ext cx="4466134" cy="738664"/>
          </a:xfrm>
          <a:prstGeom prst="rect">
            <a:avLst/>
          </a:prstGeom>
          <a:noFill/>
        </p:spPr>
        <p:txBody>
          <a:bodyPr wrap="square" rtlCol="0">
            <a:spAutoFit/>
          </a:bodyPr>
          <a:lstStyle/>
          <a:p>
            <a:pPr marL="0" indent="0"/>
            <a:r>
              <a:rPr lang="en-GB" sz="2400" b="1" kern="0" dirty="0">
                <a:solidFill>
                  <a:prstClr val="black"/>
                </a:solidFill>
                <a:latin typeface="Kalinga" panose="020B0502040204020203" pitchFamily="34" charset="0"/>
                <a:cs typeface="Kalinga" panose="020B0502040204020203" pitchFamily="34" charset="0"/>
              </a:rPr>
              <a:t>University of Bristol</a:t>
            </a:r>
          </a:p>
          <a:p>
            <a:r>
              <a:rPr lang="en-GB" sz="1700" b="1" kern="0" dirty="0">
                <a:solidFill>
                  <a:prstClr val="black"/>
                </a:solidFill>
                <a:latin typeface="Kalinga" panose="020B0502040204020203" pitchFamily="34" charset="0"/>
                <a:cs typeface="Kalinga" panose="020B0502040204020203" pitchFamily="34" charset="0"/>
              </a:rPr>
              <a:t>Emeritus Professor Ken </a:t>
            </a:r>
            <a:r>
              <a:rPr lang="en-GB" sz="1700" b="1" kern="0" dirty="0" smtClean="0">
                <a:solidFill>
                  <a:prstClr val="black"/>
                </a:solidFill>
                <a:latin typeface="Kalinga" panose="020B0502040204020203" pitchFamily="34" charset="0"/>
                <a:cs typeface="Kalinga" panose="020B0502040204020203" pitchFamily="34" charset="0"/>
              </a:rPr>
              <a:t>Fox</a:t>
            </a:r>
            <a:endParaRPr lang="en-GB" sz="1700" b="1" kern="0" dirty="0">
              <a:solidFill>
                <a:prstClr val="black"/>
              </a:solidFill>
              <a:latin typeface="Kalinga" panose="020B0502040204020203" pitchFamily="34" charset="0"/>
              <a:cs typeface="Kalinga" panose="020B0502040204020203"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34942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500"/>
                                        <p:tgtEl>
                                          <p:spTgt spid="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fade">
                                      <p:cBhvr>
                                        <p:cTn id="31" dur="500"/>
                                        <p:tgtEl>
                                          <p:spTgt spid="9">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500"/>
                                        <p:tgtEl>
                                          <p:spTgt spid="10">
                                            <p:txEl>
                                              <p:pRg st="1" end="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500"/>
                                        <p:tgtEl>
                                          <p:spTgt spid="1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animEffect transition="in" filter="fade">
                                      <p:cBhvr>
                                        <p:cTn id="50" dur="500"/>
                                        <p:tgtEl>
                                          <p:spTgt spid="10">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fade">
                                      <p:cBhvr>
                                        <p:cTn id="53" dur="500"/>
                                        <p:tgtEl>
                                          <p:spTgt spid="10">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6" end="6"/>
                                            </p:txEl>
                                          </p:spTgt>
                                        </p:tgtEl>
                                        <p:attrNameLst>
                                          <p:attrName>style.visibility</p:attrName>
                                        </p:attrNameLst>
                                      </p:cBhvr>
                                      <p:to>
                                        <p:strVal val="visible"/>
                                      </p:to>
                                    </p:set>
                                    <p:animEffect transition="in" filter="fade">
                                      <p:cBhvr>
                                        <p:cTn id="58" dur="500"/>
                                        <p:tgtEl>
                                          <p:spTgt spid="10">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Effect transition="in" filter="fade">
                                      <p:cBhvr>
                                        <p:cTn id="61" dur="500"/>
                                        <p:tgtEl>
                                          <p:spTgt spid="10">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fade">
                                      <p:cBhvr>
                                        <p:cTn id="66" dur="500"/>
                                        <p:tgtEl>
                                          <p:spTgt spid="10">
                                            <p:txEl>
                                              <p:pRg st="9" end="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0">
                                            <p:txEl>
                                              <p:pRg st="10" end="10"/>
                                            </p:txEl>
                                          </p:spTgt>
                                        </p:tgtEl>
                                        <p:attrNameLst>
                                          <p:attrName>style.visibility</p:attrName>
                                        </p:attrNameLst>
                                      </p:cBhvr>
                                      <p:to>
                                        <p:strVal val="visible"/>
                                      </p:to>
                                    </p:set>
                                    <p:animEffect transition="in" filter="fade">
                                      <p:cBhvr>
                                        <p:cTn id="69" dur="500"/>
                                        <p:tgtEl>
                                          <p:spTgt spid="10">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4753144"/>
              </p:ext>
            </p:extLst>
          </p:nvPr>
        </p:nvGraphicFramePr>
        <p:xfrm>
          <a:off x="323528" y="1287886"/>
          <a:ext cx="7850510" cy="2808582"/>
        </p:xfrm>
        <a:graphic>
          <a:graphicData uri="http://schemas.openxmlformats.org/drawingml/2006/table">
            <a:tbl>
              <a:tblPr firstRow="1" firstCol="1" bandRow="1">
                <a:tableStyleId>{85BE263C-DBD7-4A20-BB59-AAB30ACAA65A}</a:tableStyleId>
              </a:tblPr>
              <a:tblGrid>
                <a:gridCol w="1349522"/>
                <a:gridCol w="6500988"/>
              </a:tblGrid>
              <a:tr h="307395">
                <a:tc gridSpan="2">
                  <a:txBody>
                    <a:bodyPr/>
                    <a:lstStyle/>
                    <a:p>
                      <a:pPr algn="ctr">
                        <a:lnSpc>
                          <a:spcPct val="107000"/>
                        </a:lnSpc>
                        <a:spcBef>
                          <a:spcPts val="600"/>
                        </a:spcBef>
                        <a:spcAft>
                          <a:spcPts val="600"/>
                        </a:spcAft>
                      </a:pPr>
                      <a:r>
                        <a:rPr lang="en-GB" sz="2000" dirty="0">
                          <a:effectLst/>
                        </a:rPr>
                        <a:t>Trial Steering Committee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hMerge="1">
                  <a:txBody>
                    <a:bodyPr/>
                    <a:lstStyle/>
                    <a:p>
                      <a:endParaRPr lang="en-GB"/>
                    </a:p>
                  </a:txBody>
                  <a:tcPr/>
                </a:tc>
              </a:tr>
              <a:tr h="395074">
                <a:tc>
                  <a:txBody>
                    <a:bodyPr/>
                    <a:lstStyle/>
                    <a:p>
                      <a:pPr algn="l">
                        <a:lnSpc>
                          <a:spcPct val="107000"/>
                        </a:lnSpc>
                        <a:spcBef>
                          <a:spcPts val="300"/>
                        </a:spcBef>
                        <a:spcAft>
                          <a:spcPts val="0"/>
                        </a:spcAft>
                      </a:pPr>
                      <a:r>
                        <a:rPr lang="en-GB" sz="1800" dirty="0">
                          <a:effectLst/>
                        </a:rPr>
                        <a:t>Chair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algn="l">
                        <a:lnSpc>
                          <a:spcPct val="107000"/>
                        </a:lnSpc>
                        <a:spcBef>
                          <a:spcPts val="300"/>
                        </a:spcBef>
                        <a:spcAft>
                          <a:spcPts val="0"/>
                        </a:spcAft>
                      </a:pPr>
                      <a:r>
                        <a:rPr lang="en-GB" sz="1600" b="1" dirty="0">
                          <a:effectLst/>
                        </a:rPr>
                        <a:t>Professor </a:t>
                      </a:r>
                      <a:r>
                        <a:rPr lang="en-GB" sz="1600" b="1" dirty="0" err="1">
                          <a:effectLst/>
                        </a:rPr>
                        <a:t>Yoav</a:t>
                      </a:r>
                      <a:r>
                        <a:rPr lang="en-GB" sz="1600" b="1" dirty="0">
                          <a:effectLst/>
                        </a:rPr>
                        <a:t> Ben </a:t>
                      </a:r>
                      <a:r>
                        <a:rPr lang="en-GB" sz="1600" b="1" dirty="0" err="1">
                          <a:effectLst/>
                        </a:rPr>
                        <a:t>Schlomo</a:t>
                      </a:r>
                      <a:r>
                        <a:rPr lang="en-GB" sz="1600" dirty="0">
                          <a:effectLst/>
                        </a:rPr>
                        <a:t>, University of </a:t>
                      </a:r>
                      <a:r>
                        <a:rPr lang="en-GB" sz="1600" dirty="0" smtClean="0">
                          <a:effectLst/>
                        </a:rPr>
                        <a:t>Bristol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r>
              <a:tr h="1938345">
                <a:tc>
                  <a:txBody>
                    <a:bodyPr/>
                    <a:lstStyle/>
                    <a:p>
                      <a:pPr algn="l">
                        <a:lnSpc>
                          <a:spcPct val="107000"/>
                        </a:lnSpc>
                        <a:spcAft>
                          <a:spcPts val="0"/>
                        </a:spcAft>
                      </a:pPr>
                      <a:r>
                        <a:rPr lang="en-GB" sz="1800" dirty="0">
                          <a:effectLst/>
                        </a:rPr>
                        <a:t>Members </a:t>
                      </a:r>
                    </a:p>
                    <a:p>
                      <a:pPr algn="l">
                        <a:lnSpc>
                          <a:spcPct val="107000"/>
                        </a:lnSpc>
                        <a:spcAft>
                          <a:spcPts val="0"/>
                        </a:spcAft>
                      </a:pPr>
                      <a:r>
                        <a:rPr lang="en-GB" sz="1800" dirty="0">
                          <a:effectLst/>
                        </a:rPr>
                        <a:t> </a:t>
                      </a:r>
                    </a:p>
                    <a:p>
                      <a:pPr algn="l">
                        <a:lnSpc>
                          <a:spcPct val="107000"/>
                        </a:lnSpc>
                        <a:spcAft>
                          <a:spcPts val="0"/>
                        </a:spcAft>
                      </a:pPr>
                      <a:r>
                        <a:rPr lang="en-GB" sz="1800" dirty="0">
                          <a:effectLst/>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algn="l">
                        <a:lnSpc>
                          <a:spcPct val="107000"/>
                        </a:lnSpc>
                        <a:spcAft>
                          <a:spcPts val="0"/>
                        </a:spcAft>
                      </a:pPr>
                      <a:r>
                        <a:rPr lang="en-GB" sz="1600" b="1" dirty="0">
                          <a:effectLst/>
                        </a:rPr>
                        <a:t>Dr Kate Walters</a:t>
                      </a:r>
                      <a:r>
                        <a:rPr lang="en-GB" sz="1600" dirty="0">
                          <a:effectLst/>
                        </a:rPr>
                        <a:t>, University College London </a:t>
                      </a:r>
                    </a:p>
                    <a:p>
                      <a:pPr algn="l">
                        <a:lnSpc>
                          <a:spcPct val="107000"/>
                        </a:lnSpc>
                        <a:spcAft>
                          <a:spcPts val="0"/>
                        </a:spcAft>
                      </a:pPr>
                      <a:r>
                        <a:rPr lang="en-GB" sz="1600" b="1" dirty="0">
                          <a:effectLst/>
                        </a:rPr>
                        <a:t>Professor Peter Thomas, </a:t>
                      </a:r>
                      <a:r>
                        <a:rPr lang="en-GB" sz="1600" dirty="0">
                          <a:effectLst/>
                        </a:rPr>
                        <a:t>University of Bournemouth</a:t>
                      </a:r>
                    </a:p>
                    <a:p>
                      <a:pPr algn="l">
                        <a:lnSpc>
                          <a:spcPct val="107000"/>
                        </a:lnSpc>
                        <a:spcAft>
                          <a:spcPts val="0"/>
                        </a:spcAft>
                      </a:pPr>
                      <a:r>
                        <a:rPr lang="en-GB" sz="1600" b="1" dirty="0">
                          <a:effectLst/>
                        </a:rPr>
                        <a:t>Professor Diane Crone</a:t>
                      </a:r>
                      <a:r>
                        <a:rPr lang="en-GB" sz="1600" dirty="0">
                          <a:effectLst/>
                        </a:rPr>
                        <a:t>, University of Gloucester</a:t>
                      </a:r>
                    </a:p>
                    <a:p>
                      <a:pPr algn="l">
                        <a:lnSpc>
                          <a:spcPct val="107000"/>
                        </a:lnSpc>
                        <a:spcAft>
                          <a:spcPts val="0"/>
                        </a:spcAft>
                      </a:pPr>
                      <a:r>
                        <a:rPr lang="en-GB" sz="1600" b="1" dirty="0" smtClean="0">
                          <a:effectLst/>
                        </a:rPr>
                        <a:t>Dr</a:t>
                      </a:r>
                      <a:r>
                        <a:rPr lang="en-GB" sz="1600" b="1" baseline="0" dirty="0" smtClean="0">
                          <a:effectLst/>
                        </a:rPr>
                        <a:t> Paul Bennet, </a:t>
                      </a:r>
                      <a:r>
                        <a:rPr lang="en-GB" sz="1600" b="0" baseline="0" dirty="0" smtClean="0">
                          <a:effectLst/>
                        </a:rPr>
                        <a:t>General Practitioner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0000"/>
                          </a:solidFill>
                          <a:effectLst/>
                          <a:uLnTx/>
                          <a:uFillTx/>
                          <a:latin typeface="+mn-lt"/>
                          <a:ea typeface="+mn-ea"/>
                          <a:cs typeface="+mn-cs"/>
                        </a:rPr>
                        <a:t>David Goodman, </a:t>
                      </a:r>
                      <a:r>
                        <a:rPr kumimoji="0" lang="en-GB" sz="1600" b="0" i="0" u="none" strike="noStrike" kern="1200" cap="none" spc="0" normalizeH="0" baseline="0" noProof="0" dirty="0" smtClean="0">
                          <a:ln>
                            <a:noFill/>
                          </a:ln>
                          <a:solidFill>
                            <a:srgbClr val="000000"/>
                          </a:solidFill>
                          <a:effectLst/>
                          <a:uLnTx/>
                          <a:uFillTx/>
                          <a:latin typeface="+mn-lt"/>
                          <a:ea typeface="+mn-ea"/>
                          <a:cs typeface="+mn-cs"/>
                        </a:rPr>
                        <a:t>Research Partner</a:t>
                      </a:r>
                      <a:endParaRPr lang="en-GB" sz="1600" b="0" dirty="0">
                        <a:effectLst/>
                      </a:endParaRPr>
                    </a:p>
                    <a:p>
                      <a:pPr algn="l">
                        <a:lnSpc>
                          <a:spcPct val="107000"/>
                        </a:lnSpc>
                        <a:spcAft>
                          <a:spcPts val="0"/>
                        </a:spcAft>
                      </a:pPr>
                      <a:r>
                        <a:rPr lang="en-GB" sz="1600" b="1" dirty="0" err="1">
                          <a:effectLst/>
                        </a:rPr>
                        <a:t>Jameelah</a:t>
                      </a:r>
                      <a:r>
                        <a:rPr lang="en-GB" sz="1600" b="1" dirty="0">
                          <a:effectLst/>
                        </a:rPr>
                        <a:t> Ingram</a:t>
                      </a:r>
                      <a:r>
                        <a:rPr lang="en-GB" sz="1600" dirty="0">
                          <a:effectLst/>
                        </a:rPr>
                        <a:t>, Bath and North East Somerset Council</a:t>
                      </a:r>
                    </a:p>
                    <a:p>
                      <a:pPr algn="l">
                        <a:lnSpc>
                          <a:spcPct val="107000"/>
                        </a:lnSpc>
                        <a:spcAft>
                          <a:spcPts val="0"/>
                        </a:spcAft>
                      </a:pPr>
                      <a:r>
                        <a:rPr lang="en-GB" sz="1600" b="1" dirty="0">
                          <a:effectLst/>
                        </a:rPr>
                        <a:t>Dr Afroditi Stathi</a:t>
                      </a:r>
                      <a:r>
                        <a:rPr lang="en-GB" sz="1600" dirty="0">
                          <a:effectLst/>
                        </a:rPr>
                        <a:t>, University of Bath (Chief Investigator) </a:t>
                      </a:r>
                    </a:p>
                    <a:p>
                      <a:pPr algn="l">
                        <a:lnSpc>
                          <a:spcPct val="107000"/>
                        </a:lnSpc>
                        <a:spcAft>
                          <a:spcPts val="600"/>
                        </a:spcAft>
                      </a:pPr>
                      <a:r>
                        <a:rPr lang="en-GB" sz="1600" b="1" dirty="0">
                          <a:effectLst/>
                        </a:rPr>
                        <a:t>Dr Janet Withall</a:t>
                      </a:r>
                      <a:r>
                        <a:rPr lang="en-GB" sz="1600" dirty="0">
                          <a:effectLst/>
                        </a:rPr>
                        <a:t>, University of Bath (Trial Manager)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r>
            </a:tbl>
          </a:graphicData>
        </a:graphic>
      </p:graphicFrame>
      <p:sp>
        <p:nvSpPr>
          <p:cNvPr id="3" name="Title 1"/>
          <p:cNvSpPr txBox="1">
            <a:spLocks/>
          </p:cNvSpPr>
          <p:nvPr/>
        </p:nvSpPr>
        <p:spPr>
          <a:xfrm>
            <a:off x="0" y="404664"/>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Steering and Monitoring Committees</a:t>
            </a:r>
            <a:endParaRPr lang="en-GB" kern="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467900"/>
              </p:ext>
            </p:extLst>
          </p:nvPr>
        </p:nvGraphicFramePr>
        <p:xfrm>
          <a:off x="323528" y="4149080"/>
          <a:ext cx="7850510" cy="1588531"/>
        </p:xfrm>
        <a:graphic>
          <a:graphicData uri="http://schemas.openxmlformats.org/drawingml/2006/table">
            <a:tbl>
              <a:tblPr firstRow="1" firstCol="1" bandRow="1">
                <a:tableStyleId>{85BE263C-DBD7-4A20-BB59-AAB30ACAA65A}</a:tableStyleId>
              </a:tblPr>
              <a:tblGrid>
                <a:gridCol w="1349522"/>
                <a:gridCol w="6500988"/>
              </a:tblGrid>
              <a:tr h="392774">
                <a:tc gridSpan="2">
                  <a:txBody>
                    <a:bodyPr/>
                    <a:lstStyle/>
                    <a:p>
                      <a:pPr algn="ctr">
                        <a:lnSpc>
                          <a:spcPct val="107000"/>
                        </a:lnSpc>
                        <a:spcBef>
                          <a:spcPts val="600"/>
                        </a:spcBef>
                        <a:spcAft>
                          <a:spcPts val="0"/>
                        </a:spcAft>
                      </a:pPr>
                      <a:r>
                        <a:rPr lang="en-GB" sz="2000" dirty="0">
                          <a:effectLst/>
                        </a:rPr>
                        <a:t>Data Monitoring and Ethics Committee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hMerge="1">
                  <a:txBody>
                    <a:bodyPr/>
                    <a:lstStyle/>
                    <a:p>
                      <a:endParaRPr lang="en-GB"/>
                    </a:p>
                  </a:txBody>
                  <a:tcPr/>
                </a:tc>
              </a:tr>
              <a:tr h="365862">
                <a:tc>
                  <a:txBody>
                    <a:bodyPr/>
                    <a:lstStyle/>
                    <a:p>
                      <a:pPr algn="l">
                        <a:lnSpc>
                          <a:spcPct val="107000"/>
                        </a:lnSpc>
                        <a:spcBef>
                          <a:spcPts val="300"/>
                        </a:spcBef>
                        <a:spcAft>
                          <a:spcPts val="0"/>
                        </a:spcAft>
                      </a:pPr>
                      <a:r>
                        <a:rPr lang="en-GB" sz="1800" dirty="0">
                          <a:effectLst/>
                        </a:rPr>
                        <a:t>Chair</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algn="l">
                        <a:lnSpc>
                          <a:spcPct val="107000"/>
                        </a:lnSpc>
                        <a:spcBef>
                          <a:spcPts val="300"/>
                        </a:spcBef>
                        <a:spcAft>
                          <a:spcPts val="0"/>
                        </a:spcAft>
                      </a:pPr>
                      <a:r>
                        <a:rPr lang="en-GB" sz="1600" b="1" dirty="0">
                          <a:effectLst/>
                        </a:rPr>
                        <a:t>Professor Dawn Skelton</a:t>
                      </a:r>
                      <a:r>
                        <a:rPr lang="en-GB" sz="1600" dirty="0">
                          <a:effectLst/>
                        </a:rPr>
                        <a:t>, Glasgow Caledonian </a:t>
                      </a:r>
                      <a:r>
                        <a:rPr lang="en-GB" sz="1600" dirty="0" smtClean="0">
                          <a:effectLst/>
                        </a:rPr>
                        <a:t>University</a:t>
                      </a:r>
                      <a:r>
                        <a:rPr lang="en-GB" sz="1600" dirty="0">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r>
              <a:tr h="829895">
                <a:tc>
                  <a:txBody>
                    <a:bodyPr/>
                    <a:lstStyle/>
                    <a:p>
                      <a:pPr algn="l">
                        <a:lnSpc>
                          <a:spcPct val="107000"/>
                        </a:lnSpc>
                        <a:spcAft>
                          <a:spcPts val="0"/>
                        </a:spcAft>
                      </a:pPr>
                      <a:r>
                        <a:rPr lang="en-GB" sz="1800" dirty="0">
                          <a:effectLst/>
                        </a:rPr>
                        <a:t>Members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algn="l">
                        <a:lnSpc>
                          <a:spcPct val="107000"/>
                        </a:lnSpc>
                        <a:spcAft>
                          <a:spcPts val="0"/>
                        </a:spcAft>
                      </a:pPr>
                      <a:r>
                        <a:rPr lang="en-GB" sz="1600" b="1" dirty="0">
                          <a:effectLst/>
                        </a:rPr>
                        <a:t>Professor Paul </a:t>
                      </a:r>
                      <a:r>
                        <a:rPr lang="en-GB" sz="1600" b="1" dirty="0" err="1">
                          <a:effectLst/>
                        </a:rPr>
                        <a:t>Ewings</a:t>
                      </a:r>
                      <a:r>
                        <a:rPr lang="en-GB" sz="1600" dirty="0">
                          <a:effectLst/>
                        </a:rPr>
                        <a:t>, National Institute of Health Research </a:t>
                      </a:r>
                    </a:p>
                    <a:p>
                      <a:pPr algn="l">
                        <a:lnSpc>
                          <a:spcPct val="107000"/>
                        </a:lnSpc>
                        <a:spcAft>
                          <a:spcPts val="0"/>
                        </a:spcAft>
                      </a:pPr>
                      <a:r>
                        <a:rPr lang="en-GB" sz="1600" b="1" dirty="0">
                          <a:effectLst/>
                        </a:rPr>
                        <a:t>Professor Peter Thomas</a:t>
                      </a:r>
                      <a:r>
                        <a:rPr lang="en-GB" sz="1600" dirty="0">
                          <a:effectLst/>
                        </a:rPr>
                        <a:t>, University of Bournemouth</a:t>
                      </a:r>
                    </a:p>
                    <a:p>
                      <a:pPr algn="l">
                        <a:lnSpc>
                          <a:spcPct val="107000"/>
                        </a:lnSpc>
                        <a:spcAft>
                          <a:spcPts val="600"/>
                        </a:spcAft>
                      </a:pPr>
                      <a:r>
                        <a:rPr lang="en-GB" sz="1600" b="1" dirty="0">
                          <a:effectLst/>
                        </a:rPr>
                        <a:t>Professor </a:t>
                      </a:r>
                      <a:r>
                        <a:rPr lang="en-GB" sz="1600" b="1" dirty="0" err="1">
                          <a:effectLst/>
                        </a:rPr>
                        <a:t>Kamlesh</a:t>
                      </a:r>
                      <a:r>
                        <a:rPr lang="en-GB" sz="1600" b="1" dirty="0">
                          <a:effectLst/>
                        </a:rPr>
                        <a:t> </a:t>
                      </a:r>
                      <a:r>
                        <a:rPr lang="en-GB" sz="1600" b="1" dirty="0" err="1">
                          <a:effectLst/>
                        </a:rPr>
                        <a:t>Khunti</a:t>
                      </a:r>
                      <a:r>
                        <a:rPr lang="en-GB" sz="1600" dirty="0">
                          <a:effectLst/>
                        </a:rPr>
                        <a:t>, University of </a:t>
                      </a:r>
                      <a:r>
                        <a:rPr lang="en-GB" sz="1600" dirty="0" smtClean="0">
                          <a:effectLst/>
                        </a:rPr>
                        <a:t>Leicester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r>
            </a:tbl>
          </a:graphicData>
        </a:graphic>
      </p:graphicFrame>
      <p:sp>
        <p:nvSpPr>
          <p:cNvPr id="6" name="Rectangle 5"/>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388232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0661990"/>
              </p:ext>
            </p:extLst>
          </p:nvPr>
        </p:nvGraphicFramePr>
        <p:xfrm>
          <a:off x="323528" y="1124744"/>
          <a:ext cx="7344816" cy="2674430"/>
        </p:xfrm>
        <a:graphic>
          <a:graphicData uri="http://schemas.openxmlformats.org/drawingml/2006/table">
            <a:tbl>
              <a:tblPr firstRow="1" firstCol="1" bandRow="1">
                <a:tableStyleId>{85BE263C-DBD7-4A20-BB59-AAB30ACAA65A}</a:tableStyleId>
              </a:tblPr>
              <a:tblGrid>
                <a:gridCol w="1349522"/>
                <a:gridCol w="5995294"/>
              </a:tblGrid>
              <a:tr h="307395">
                <a:tc gridSpan="2">
                  <a:txBody>
                    <a:bodyPr/>
                    <a:lstStyle/>
                    <a:p>
                      <a:pPr algn="ctr">
                        <a:lnSpc>
                          <a:spcPct val="107000"/>
                        </a:lnSpc>
                        <a:spcBef>
                          <a:spcPts val="600"/>
                        </a:spcBef>
                        <a:spcAft>
                          <a:spcPts val="600"/>
                        </a:spcAft>
                      </a:pPr>
                      <a:r>
                        <a:rPr lang="en-GB" sz="2000" dirty="0" smtClean="0">
                          <a:effectLst/>
                        </a:rPr>
                        <a:t>Community </a:t>
                      </a:r>
                      <a:r>
                        <a:rPr lang="en-GB" sz="2000" baseline="0" dirty="0" smtClean="0">
                          <a:effectLst/>
                        </a:rPr>
                        <a:t> Partners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hMerge="1">
                  <a:txBody>
                    <a:bodyPr/>
                    <a:lstStyle/>
                    <a:p>
                      <a:endParaRPr lang="en-GB"/>
                    </a:p>
                  </a:txBody>
                  <a:tcPr/>
                </a:tc>
              </a:tr>
              <a:tr h="1938345">
                <a:tc>
                  <a:txBody>
                    <a:bodyPr/>
                    <a:lstStyle/>
                    <a:p>
                      <a:pPr algn="l">
                        <a:lnSpc>
                          <a:spcPct val="107000"/>
                        </a:lnSpc>
                        <a:spcAft>
                          <a:spcPts val="0"/>
                        </a:spcAft>
                      </a:pPr>
                      <a:r>
                        <a:rPr lang="en-GB" sz="1800" dirty="0">
                          <a:effectLst/>
                        </a:rPr>
                        <a:t>Members </a:t>
                      </a:r>
                    </a:p>
                    <a:p>
                      <a:pPr algn="l">
                        <a:lnSpc>
                          <a:spcPct val="107000"/>
                        </a:lnSpc>
                        <a:spcAft>
                          <a:spcPts val="0"/>
                        </a:spcAft>
                      </a:pPr>
                      <a:r>
                        <a:rPr lang="en-GB" sz="1800" dirty="0">
                          <a:effectLst/>
                        </a:rPr>
                        <a:t> </a:t>
                      </a:r>
                    </a:p>
                    <a:p>
                      <a:pPr algn="l">
                        <a:lnSpc>
                          <a:spcPct val="107000"/>
                        </a:lnSpc>
                        <a:spcAft>
                          <a:spcPts val="0"/>
                        </a:spcAft>
                      </a:pPr>
                      <a:r>
                        <a:rPr lang="en-GB" sz="1800" dirty="0">
                          <a:effectLst/>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algn="l">
                        <a:lnSpc>
                          <a:spcPct val="107000"/>
                        </a:lnSpc>
                        <a:spcAft>
                          <a:spcPts val="0"/>
                        </a:spcAft>
                      </a:pPr>
                      <a:r>
                        <a:rPr lang="en-GB" sz="1600" dirty="0" smtClean="0">
                          <a:effectLst/>
                        </a:rPr>
                        <a:t>Bath </a:t>
                      </a:r>
                      <a:r>
                        <a:rPr lang="en-GB" sz="1600" dirty="0">
                          <a:effectLst/>
                        </a:rPr>
                        <a:t>and North East Somerset </a:t>
                      </a:r>
                      <a:r>
                        <a:rPr lang="en-GB" sz="1600" dirty="0" smtClean="0">
                          <a:effectLst/>
                        </a:rPr>
                        <a:t>Council</a:t>
                      </a:r>
                    </a:p>
                    <a:p>
                      <a:pPr algn="l">
                        <a:lnSpc>
                          <a:spcPct val="107000"/>
                        </a:lnSpc>
                        <a:spcAft>
                          <a:spcPts val="0"/>
                        </a:spcAft>
                      </a:pPr>
                      <a:r>
                        <a:rPr lang="en-GB" sz="1600" dirty="0" smtClean="0">
                          <a:effectLst/>
                        </a:rPr>
                        <a:t>AGE</a:t>
                      </a:r>
                      <a:r>
                        <a:rPr lang="en-GB" sz="1600" baseline="0" dirty="0" smtClean="0">
                          <a:effectLst/>
                        </a:rPr>
                        <a:t> UK Birmingham</a:t>
                      </a:r>
                    </a:p>
                    <a:p>
                      <a:pPr algn="l">
                        <a:lnSpc>
                          <a:spcPct val="107000"/>
                        </a:lnSpc>
                        <a:spcAft>
                          <a:spcPts val="0"/>
                        </a:spcAft>
                      </a:pPr>
                      <a:r>
                        <a:rPr lang="en-GB" sz="1600" baseline="0" dirty="0" err="1" smtClean="0">
                          <a:effectLst/>
                        </a:rPr>
                        <a:t>Westbank</a:t>
                      </a:r>
                      <a:r>
                        <a:rPr lang="en-GB" sz="1600" baseline="0" dirty="0" smtClean="0">
                          <a:effectLst/>
                        </a:rPr>
                        <a:t> Charity, Exeter</a:t>
                      </a:r>
                    </a:p>
                    <a:p>
                      <a:pPr algn="l">
                        <a:lnSpc>
                          <a:spcPct val="107000"/>
                        </a:lnSpc>
                        <a:spcAft>
                          <a:spcPts val="0"/>
                        </a:spcAft>
                      </a:pPr>
                      <a:r>
                        <a:rPr lang="en-GB" sz="1600" baseline="0" dirty="0" smtClean="0">
                          <a:effectLst/>
                        </a:rPr>
                        <a:t>St Monica’s Trust</a:t>
                      </a:r>
                    </a:p>
                    <a:p>
                      <a:pPr algn="l">
                        <a:lnSpc>
                          <a:spcPct val="107000"/>
                        </a:lnSpc>
                        <a:spcAft>
                          <a:spcPts val="0"/>
                        </a:spcAft>
                      </a:pPr>
                      <a:r>
                        <a:rPr lang="en-GB" sz="1600" baseline="0" dirty="0" smtClean="0">
                          <a:effectLst/>
                        </a:rPr>
                        <a:t>St John’s Hospital</a:t>
                      </a:r>
                    </a:p>
                    <a:p>
                      <a:pPr algn="l">
                        <a:lnSpc>
                          <a:spcPct val="107000"/>
                        </a:lnSpc>
                        <a:spcAft>
                          <a:spcPts val="0"/>
                        </a:spcAft>
                      </a:pPr>
                      <a:r>
                        <a:rPr lang="en-GB" sz="1600" baseline="0" dirty="0" smtClean="0">
                          <a:effectLst/>
                        </a:rPr>
                        <a:t>GLL</a:t>
                      </a:r>
                    </a:p>
                    <a:p>
                      <a:pPr algn="l">
                        <a:lnSpc>
                          <a:spcPct val="107000"/>
                        </a:lnSpc>
                        <a:spcAft>
                          <a:spcPts val="0"/>
                        </a:spcAft>
                      </a:pPr>
                      <a:r>
                        <a:rPr lang="en-GB" sz="1600" dirty="0" err="1" smtClean="0">
                          <a:effectLst/>
                        </a:rPr>
                        <a:t>Sirona</a:t>
                      </a:r>
                      <a:endParaRPr lang="en-GB" sz="1600" dirty="0" smtClean="0">
                        <a:effectLst/>
                      </a:endParaRPr>
                    </a:p>
                    <a:p>
                      <a:pPr algn="l">
                        <a:lnSpc>
                          <a:spcPct val="107000"/>
                        </a:lnSpc>
                        <a:spcAft>
                          <a:spcPts val="0"/>
                        </a:spcAft>
                      </a:pPr>
                      <a:r>
                        <a:rPr lang="en-GB" sz="1600" dirty="0" err="1" smtClean="0">
                          <a:effectLst/>
                        </a:rPr>
                        <a:t>Brunelcare</a:t>
                      </a:r>
                      <a:endParaRPr lang="en-GB" sz="1600" dirty="0" smtClean="0">
                        <a:effectLst/>
                      </a:endParaRPr>
                    </a:p>
                    <a:p>
                      <a:pPr algn="l">
                        <a:lnSpc>
                          <a:spcPct val="107000"/>
                        </a:lnSpc>
                        <a:spcAft>
                          <a:spcPts val="0"/>
                        </a:spcAft>
                      </a:pPr>
                      <a:endParaRPr lang="en-GB" sz="1600" dirty="0">
                        <a:effectLst/>
                      </a:endParaRPr>
                    </a:p>
                  </a:txBody>
                  <a:tcPr marL="56922" marR="56922" marT="0" marB="0" anchor="ctr"/>
                </a:tc>
              </a:tr>
            </a:tbl>
          </a:graphicData>
        </a:graphic>
      </p:graphicFrame>
      <p:sp>
        <p:nvSpPr>
          <p:cNvPr id="3" name="Title 1"/>
          <p:cNvSpPr txBox="1">
            <a:spLocks/>
          </p:cNvSpPr>
          <p:nvPr/>
        </p:nvSpPr>
        <p:spPr>
          <a:xfrm>
            <a:off x="0" y="328093"/>
            <a:ext cx="6588224"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sz="2000" kern="0" dirty="0" smtClean="0">
                <a:solidFill>
                  <a:schemeClr val="bg1"/>
                </a:solidFill>
              </a:rPr>
              <a:t>Community Partners, Research Partners and Advisory group</a:t>
            </a:r>
            <a:endParaRPr lang="en-GB" sz="2000" kern="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38137964"/>
              </p:ext>
            </p:extLst>
          </p:nvPr>
        </p:nvGraphicFramePr>
        <p:xfrm>
          <a:off x="332518" y="3573016"/>
          <a:ext cx="7335826" cy="2419110"/>
        </p:xfrm>
        <a:graphic>
          <a:graphicData uri="http://schemas.openxmlformats.org/drawingml/2006/table">
            <a:tbl>
              <a:tblPr firstRow="1" firstCol="1" bandRow="1">
                <a:tableStyleId>{85BE263C-DBD7-4A20-BB59-AAB30ACAA65A}</a:tableStyleId>
              </a:tblPr>
              <a:tblGrid>
                <a:gridCol w="1349522"/>
                <a:gridCol w="5986304"/>
              </a:tblGrid>
              <a:tr h="216024">
                <a:tc gridSpan="2">
                  <a:txBody>
                    <a:bodyPr/>
                    <a:lstStyle/>
                    <a:p>
                      <a:pPr algn="ctr">
                        <a:lnSpc>
                          <a:spcPct val="107000"/>
                        </a:lnSpc>
                        <a:spcBef>
                          <a:spcPts val="600"/>
                        </a:spcBef>
                        <a:spcAft>
                          <a:spcPts val="0"/>
                        </a:spcAft>
                      </a:pPr>
                      <a:r>
                        <a:rPr lang="en-GB" sz="2000" dirty="0" smtClean="0">
                          <a:effectLst/>
                        </a:rPr>
                        <a:t>Research Partners</a:t>
                      </a:r>
                      <a:r>
                        <a:rPr lang="en-GB" sz="2000" baseline="0" dirty="0" smtClean="0">
                          <a:effectLst/>
                        </a:rPr>
                        <a:t> and </a:t>
                      </a:r>
                      <a:r>
                        <a:rPr lang="en-GB" sz="2000" dirty="0" smtClean="0">
                          <a:effectLst/>
                        </a:rPr>
                        <a:t>Advisory group</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hMerge="1">
                  <a:txBody>
                    <a:bodyPr/>
                    <a:lstStyle/>
                    <a:p>
                      <a:endParaRPr lang="en-GB"/>
                    </a:p>
                  </a:txBody>
                  <a:tcPr/>
                </a:tc>
              </a:tr>
              <a:tr h="2092974">
                <a:tc>
                  <a:txBody>
                    <a:bodyPr/>
                    <a:lstStyle/>
                    <a:p>
                      <a:pPr algn="l">
                        <a:lnSpc>
                          <a:spcPct val="107000"/>
                        </a:lnSpc>
                        <a:spcAft>
                          <a:spcPts val="0"/>
                        </a:spcAft>
                      </a:pPr>
                      <a:r>
                        <a:rPr lang="en-GB" sz="1800" b="1" dirty="0">
                          <a:effectLst/>
                        </a:rPr>
                        <a:t>Members </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0000"/>
                          </a:solidFill>
                          <a:effectLst/>
                          <a:uLnTx/>
                          <a:uFillTx/>
                          <a:latin typeface="+mj-lt"/>
                          <a:ea typeface="+mn-ea"/>
                          <a:cs typeface="+mn-cs"/>
                        </a:rPr>
                        <a:t>David Goodman, </a:t>
                      </a:r>
                      <a:r>
                        <a:rPr kumimoji="0" lang="en-GB" sz="1600" b="0" i="0" u="none" strike="noStrike" kern="1200" cap="none" spc="0" normalizeH="0" baseline="0" noProof="0" dirty="0" smtClean="0">
                          <a:ln>
                            <a:noFill/>
                          </a:ln>
                          <a:solidFill>
                            <a:srgbClr val="000000"/>
                          </a:solidFill>
                          <a:effectLst/>
                          <a:uLnTx/>
                          <a:uFillTx/>
                          <a:latin typeface="+mj-lt"/>
                          <a:ea typeface="+mn-ea"/>
                          <a:cs typeface="+mn-cs"/>
                        </a:rPr>
                        <a:t>Research Partner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0000"/>
                          </a:solidFill>
                          <a:effectLst/>
                          <a:uLnTx/>
                          <a:uFillTx/>
                          <a:latin typeface="+mj-lt"/>
                          <a:ea typeface="+mn-ea"/>
                          <a:cs typeface="+mn-cs"/>
                        </a:rPr>
                        <a:t>Roger </a:t>
                      </a:r>
                      <a:r>
                        <a:rPr kumimoji="0" lang="en-GB" sz="1600" b="1" i="0" u="none" strike="noStrike" kern="1200" cap="none" spc="0" normalizeH="0" baseline="0" noProof="0" dirty="0" err="1" smtClean="0">
                          <a:ln>
                            <a:noFill/>
                          </a:ln>
                          <a:solidFill>
                            <a:srgbClr val="000000"/>
                          </a:solidFill>
                          <a:effectLst/>
                          <a:uLnTx/>
                          <a:uFillTx/>
                          <a:latin typeface="+mj-lt"/>
                          <a:ea typeface="+mn-ea"/>
                          <a:cs typeface="+mn-cs"/>
                        </a:rPr>
                        <a:t>Greenhalgh</a:t>
                      </a:r>
                      <a:r>
                        <a:rPr kumimoji="0" lang="en-GB" sz="1600" b="1" i="0" u="none" strike="noStrike" kern="1200" cap="none" spc="0" normalizeH="0" baseline="0" noProof="0" dirty="0" smtClean="0">
                          <a:ln>
                            <a:noFill/>
                          </a:ln>
                          <a:solidFill>
                            <a:srgbClr val="000000"/>
                          </a:solidFill>
                          <a:effectLst/>
                          <a:uLnTx/>
                          <a:uFillTx/>
                          <a:latin typeface="+mj-lt"/>
                          <a:ea typeface="+mn-ea"/>
                          <a:cs typeface="+mn-cs"/>
                        </a:rPr>
                        <a:t>, </a:t>
                      </a:r>
                      <a:r>
                        <a:rPr kumimoji="0" lang="en-GB" sz="1600" b="0" i="0" u="none" strike="noStrike" kern="1200" cap="none" spc="0" normalizeH="0" baseline="0" noProof="0" dirty="0" smtClean="0">
                          <a:ln>
                            <a:noFill/>
                          </a:ln>
                          <a:solidFill>
                            <a:srgbClr val="000000"/>
                          </a:solidFill>
                          <a:effectLst/>
                          <a:uLnTx/>
                          <a:uFillTx/>
                          <a:latin typeface="+mj-lt"/>
                          <a:ea typeface="+mn-ea"/>
                          <a:cs typeface="+mn-cs"/>
                        </a:rPr>
                        <a:t>Research partner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00000"/>
                          </a:solidFill>
                          <a:effectLst/>
                          <a:uLnTx/>
                          <a:uFillTx/>
                          <a:latin typeface="+mj-lt"/>
                          <a:ea typeface="+mn-ea"/>
                          <a:cs typeface="+mn-cs"/>
                        </a:rPr>
                        <a:t>Pat </a:t>
                      </a:r>
                      <a:r>
                        <a:rPr kumimoji="0" lang="en-GB" sz="1600" b="1" i="0" u="none" strike="noStrike" kern="1200" cap="none" spc="0" normalizeH="0" baseline="0" noProof="0" dirty="0" err="1" smtClean="0">
                          <a:ln>
                            <a:noFill/>
                          </a:ln>
                          <a:solidFill>
                            <a:srgbClr val="000000"/>
                          </a:solidFill>
                          <a:effectLst/>
                          <a:uLnTx/>
                          <a:uFillTx/>
                          <a:latin typeface="+mj-lt"/>
                          <a:ea typeface="+mn-ea"/>
                          <a:cs typeface="+mn-cs"/>
                        </a:rPr>
                        <a:t>Thyer</a:t>
                      </a:r>
                      <a:r>
                        <a:rPr kumimoji="0" lang="en-GB" sz="1600" b="0" i="0" u="none" strike="noStrike" kern="1200" cap="none" spc="0" normalizeH="0" baseline="0" noProof="0" dirty="0" smtClean="0">
                          <a:ln>
                            <a:noFill/>
                          </a:ln>
                          <a:solidFill>
                            <a:srgbClr val="000000"/>
                          </a:solidFill>
                          <a:effectLst/>
                          <a:uLnTx/>
                          <a:uFillTx/>
                          <a:latin typeface="+mj-lt"/>
                          <a:ea typeface="+mn-ea"/>
                          <a:cs typeface="+mn-cs"/>
                        </a:rPr>
                        <a:t>, Research Partner</a:t>
                      </a:r>
                    </a:p>
                    <a:p>
                      <a:pPr algn="l">
                        <a:lnSpc>
                          <a:spcPct val="107000"/>
                        </a:lnSpc>
                        <a:spcAft>
                          <a:spcPts val="0"/>
                        </a:spcAft>
                      </a:pPr>
                      <a:r>
                        <a:rPr lang="en-GB" sz="1600" b="1" dirty="0" smtClean="0">
                          <a:solidFill>
                            <a:schemeClr val="tx1"/>
                          </a:solidFill>
                          <a:effectLst/>
                          <a:latin typeface="+mj-lt"/>
                          <a:ea typeface="Calibri" panose="020F0502020204030204" pitchFamily="34" charset="0"/>
                          <a:cs typeface="Times New Roman" panose="02020603050405020304" pitchFamily="18" charset="0"/>
                        </a:rPr>
                        <a:t>Marion</a:t>
                      </a:r>
                      <a:r>
                        <a:rPr lang="en-GB" sz="1600" b="1" baseline="0" dirty="0" smtClean="0">
                          <a:solidFill>
                            <a:schemeClr val="tx1"/>
                          </a:solidFill>
                          <a:effectLst/>
                          <a:latin typeface="+mj-lt"/>
                          <a:ea typeface="Calibri" panose="020F0502020204030204" pitchFamily="34" charset="0"/>
                          <a:cs typeface="Times New Roman" panose="02020603050405020304" pitchFamily="18" charset="0"/>
                        </a:rPr>
                        <a:t> </a:t>
                      </a:r>
                      <a:r>
                        <a:rPr lang="en-GB" sz="1600" b="1" baseline="0" dirty="0" err="1" smtClean="0">
                          <a:solidFill>
                            <a:schemeClr val="tx1"/>
                          </a:solidFill>
                          <a:effectLst/>
                          <a:latin typeface="+mj-lt"/>
                          <a:ea typeface="Calibri" panose="020F0502020204030204" pitchFamily="34" charset="0"/>
                          <a:cs typeface="Times New Roman" panose="02020603050405020304" pitchFamily="18" charset="0"/>
                        </a:rPr>
                        <a:t>Burfield</a:t>
                      </a:r>
                      <a:r>
                        <a:rPr lang="en-GB" sz="1600" b="1" baseline="0" dirty="0" smtClean="0">
                          <a:solidFill>
                            <a:schemeClr val="tx1"/>
                          </a:solidFill>
                          <a:effectLst/>
                          <a:latin typeface="+mj-lt"/>
                          <a:ea typeface="Calibri" panose="020F0502020204030204" pitchFamily="34" charset="0"/>
                          <a:cs typeface="Times New Roman" panose="02020603050405020304" pitchFamily="18" charset="0"/>
                        </a:rPr>
                        <a:t>, </a:t>
                      </a:r>
                      <a:r>
                        <a:rPr lang="en-GB" sz="1600" b="0" baseline="0" dirty="0" smtClean="0">
                          <a:solidFill>
                            <a:schemeClr val="tx1"/>
                          </a:solidFill>
                          <a:effectLst/>
                          <a:latin typeface="+mj-lt"/>
                          <a:ea typeface="Calibri" panose="020F0502020204030204" pitchFamily="34" charset="0"/>
                          <a:cs typeface="Times New Roman" panose="02020603050405020304" pitchFamily="18" charset="0"/>
                        </a:rPr>
                        <a:t>Advisory group</a:t>
                      </a:r>
                    </a:p>
                    <a:p>
                      <a:pPr algn="l">
                        <a:lnSpc>
                          <a:spcPct val="107000"/>
                        </a:lnSpc>
                        <a:spcAft>
                          <a:spcPts val="0"/>
                        </a:spcAft>
                      </a:pPr>
                      <a:r>
                        <a:rPr lang="en-GB" sz="1600" b="1" baseline="0" dirty="0" smtClean="0">
                          <a:solidFill>
                            <a:schemeClr val="tx1"/>
                          </a:solidFill>
                          <a:effectLst/>
                          <a:latin typeface="+mj-lt"/>
                          <a:ea typeface="Calibri" panose="020F0502020204030204" pitchFamily="34" charset="0"/>
                          <a:cs typeface="Times New Roman" panose="02020603050405020304" pitchFamily="18" charset="0"/>
                        </a:rPr>
                        <a:t>Sonia </a:t>
                      </a:r>
                      <a:r>
                        <a:rPr lang="en-GB" sz="1600" b="1" baseline="0" dirty="0" err="1" smtClean="0">
                          <a:solidFill>
                            <a:schemeClr val="tx1"/>
                          </a:solidFill>
                          <a:effectLst/>
                          <a:latin typeface="+mj-lt"/>
                          <a:ea typeface="Calibri" panose="020F0502020204030204" pitchFamily="34" charset="0"/>
                          <a:cs typeface="Times New Roman" panose="02020603050405020304" pitchFamily="18" charset="0"/>
                        </a:rPr>
                        <a:t>Delauney</a:t>
                      </a:r>
                      <a:r>
                        <a:rPr lang="en-GB" sz="1600" b="1" baseline="0" dirty="0" smtClean="0">
                          <a:solidFill>
                            <a:schemeClr val="tx1"/>
                          </a:solidFill>
                          <a:effectLst/>
                          <a:latin typeface="+mj-lt"/>
                          <a:ea typeface="Calibri" panose="020F0502020204030204" pitchFamily="34" charset="0"/>
                          <a:cs typeface="Times New Roman" panose="02020603050405020304" pitchFamily="18" charset="0"/>
                        </a:rPr>
                        <a:t>, </a:t>
                      </a:r>
                      <a:r>
                        <a:rPr lang="en-GB" sz="1600" b="0" baseline="0" dirty="0" smtClean="0">
                          <a:solidFill>
                            <a:schemeClr val="tx1"/>
                          </a:solidFill>
                          <a:effectLst/>
                          <a:latin typeface="+mj-lt"/>
                          <a:ea typeface="Calibri" panose="020F0502020204030204" pitchFamily="34" charset="0"/>
                          <a:cs typeface="Times New Roman" panose="02020603050405020304" pitchFamily="18" charset="0"/>
                        </a:rPr>
                        <a:t>Advisory group</a:t>
                      </a:r>
                      <a:endParaRPr lang="en-GB" sz="1600" b="0" dirty="0" smtClean="0">
                        <a:solidFill>
                          <a:schemeClr val="tx1"/>
                        </a:solidFill>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n-GB" sz="1600" b="1" dirty="0" err="1" smtClean="0">
                          <a:solidFill>
                            <a:schemeClr val="tx1"/>
                          </a:solidFill>
                          <a:effectLst/>
                          <a:latin typeface="+mj-lt"/>
                          <a:ea typeface="Calibri" panose="020F0502020204030204" pitchFamily="34" charset="0"/>
                          <a:cs typeface="Times New Roman" panose="02020603050405020304" pitchFamily="18" charset="0"/>
                        </a:rPr>
                        <a:t>Kenice</a:t>
                      </a:r>
                      <a:r>
                        <a:rPr lang="en-GB" sz="1600" b="1" dirty="0" smtClean="0">
                          <a:solidFill>
                            <a:schemeClr val="tx1"/>
                          </a:solidFill>
                          <a:effectLst/>
                          <a:latin typeface="+mj-lt"/>
                          <a:ea typeface="Calibri" panose="020F0502020204030204" pitchFamily="34" charset="0"/>
                          <a:cs typeface="Times New Roman" panose="02020603050405020304" pitchFamily="18" charset="0"/>
                        </a:rPr>
                        <a:t> Fisher, </a:t>
                      </a:r>
                      <a:r>
                        <a:rPr lang="en-GB" sz="1600" b="0" dirty="0" smtClean="0">
                          <a:solidFill>
                            <a:schemeClr val="tx1"/>
                          </a:solidFill>
                          <a:effectLst/>
                          <a:latin typeface="+mj-lt"/>
                          <a:ea typeface="Calibri" panose="020F0502020204030204" pitchFamily="34" charset="0"/>
                          <a:cs typeface="Times New Roman" panose="02020603050405020304" pitchFamily="18" charset="0"/>
                        </a:rPr>
                        <a:t>Advisory group</a:t>
                      </a:r>
                    </a:p>
                    <a:p>
                      <a:pPr algn="l">
                        <a:lnSpc>
                          <a:spcPct val="107000"/>
                        </a:lnSpc>
                        <a:spcAft>
                          <a:spcPts val="0"/>
                        </a:spcAft>
                      </a:pPr>
                      <a:r>
                        <a:rPr lang="en-GB" sz="1600" b="1" dirty="0" smtClean="0">
                          <a:solidFill>
                            <a:schemeClr val="tx1"/>
                          </a:solidFill>
                          <a:effectLst/>
                          <a:latin typeface="+mj-lt"/>
                          <a:ea typeface="Calibri" panose="020F0502020204030204" pitchFamily="34" charset="0"/>
                          <a:cs typeface="Times New Roman" panose="02020603050405020304" pitchFamily="18" charset="0"/>
                        </a:rPr>
                        <a:t>Bernice Robbins, </a:t>
                      </a:r>
                      <a:r>
                        <a:rPr lang="en-GB" sz="1600" b="0" dirty="0" smtClean="0">
                          <a:solidFill>
                            <a:schemeClr val="tx1"/>
                          </a:solidFill>
                          <a:effectLst/>
                          <a:latin typeface="+mj-lt"/>
                          <a:ea typeface="Calibri" panose="020F0502020204030204" pitchFamily="34" charset="0"/>
                          <a:cs typeface="Times New Roman" panose="02020603050405020304" pitchFamily="18" charset="0"/>
                        </a:rPr>
                        <a:t>Advisory group</a:t>
                      </a:r>
                      <a:r>
                        <a:rPr lang="en-GB" sz="1600" b="0" baseline="0" dirty="0" smtClean="0">
                          <a:solidFill>
                            <a:schemeClr val="tx1"/>
                          </a:solidFill>
                          <a:effectLst/>
                          <a:latin typeface="+mj-lt"/>
                          <a:ea typeface="Calibri" panose="020F0502020204030204" pitchFamily="34" charset="0"/>
                          <a:cs typeface="Times New Roman" panose="02020603050405020304" pitchFamily="18" charset="0"/>
                        </a:rPr>
                        <a:t> </a:t>
                      </a:r>
                      <a:endParaRPr lang="en-GB" sz="1600" b="0" dirty="0" smtClean="0">
                        <a:solidFill>
                          <a:schemeClr val="tx1"/>
                        </a:solidFill>
                        <a:effectLst/>
                        <a:latin typeface="+mj-lt"/>
                        <a:ea typeface="Calibri" panose="020F0502020204030204" pitchFamily="34" charset="0"/>
                        <a:cs typeface="Times New Roman" panose="02020603050405020304" pitchFamily="18" charset="0"/>
                      </a:endParaRPr>
                    </a:p>
                    <a:p>
                      <a:pPr algn="l">
                        <a:lnSpc>
                          <a:spcPct val="107000"/>
                        </a:lnSpc>
                        <a:spcAft>
                          <a:spcPts val="0"/>
                        </a:spcAft>
                      </a:pPr>
                      <a:r>
                        <a:rPr lang="en-GB" sz="1600" b="1" dirty="0" smtClean="0">
                          <a:solidFill>
                            <a:schemeClr val="tx1"/>
                          </a:solidFill>
                          <a:effectLst/>
                          <a:latin typeface="+mj-lt"/>
                          <a:ea typeface="Calibri" panose="020F0502020204030204" pitchFamily="34" charset="0"/>
                          <a:cs typeface="Times New Roman" panose="02020603050405020304" pitchFamily="18" charset="0"/>
                        </a:rPr>
                        <a:t>Brian Higgins,</a:t>
                      </a:r>
                      <a:r>
                        <a:rPr lang="en-GB" sz="1600" b="0" dirty="0" smtClean="0">
                          <a:solidFill>
                            <a:schemeClr val="tx1"/>
                          </a:solidFill>
                          <a:effectLst/>
                          <a:latin typeface="+mj-lt"/>
                          <a:ea typeface="Calibri" panose="020F0502020204030204" pitchFamily="34" charset="0"/>
                          <a:cs typeface="Times New Roman" panose="02020603050405020304" pitchFamily="18" charset="0"/>
                        </a:rPr>
                        <a:t> Advisory</a:t>
                      </a:r>
                      <a:r>
                        <a:rPr lang="en-GB" sz="1600" b="0" baseline="0" dirty="0" smtClean="0">
                          <a:solidFill>
                            <a:schemeClr val="tx1"/>
                          </a:solidFill>
                          <a:effectLst/>
                          <a:latin typeface="+mj-lt"/>
                          <a:ea typeface="Calibri" panose="020F0502020204030204" pitchFamily="34" charset="0"/>
                          <a:cs typeface="Times New Roman" panose="02020603050405020304" pitchFamily="18" charset="0"/>
                        </a:rPr>
                        <a:t> group</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r>
            </a:tbl>
          </a:graphicData>
        </a:graphic>
      </p:graphicFrame>
      <p:sp>
        <p:nvSpPr>
          <p:cNvPr id="5" name="Rectangle 4"/>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318020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6970930"/>
              </p:ext>
            </p:extLst>
          </p:nvPr>
        </p:nvGraphicFramePr>
        <p:xfrm>
          <a:off x="323528" y="1287886"/>
          <a:ext cx="7850510" cy="2264481"/>
        </p:xfrm>
        <a:graphic>
          <a:graphicData uri="http://schemas.openxmlformats.org/drawingml/2006/table">
            <a:tbl>
              <a:tblPr firstRow="1" firstCol="1" bandRow="1">
                <a:tableStyleId>{85BE263C-DBD7-4A20-BB59-AAB30ACAA65A}</a:tableStyleId>
              </a:tblPr>
              <a:tblGrid>
                <a:gridCol w="1349522"/>
                <a:gridCol w="6500988"/>
              </a:tblGrid>
              <a:tr h="307395">
                <a:tc gridSpan="2">
                  <a:txBody>
                    <a:bodyPr/>
                    <a:lstStyle/>
                    <a:p>
                      <a:pPr algn="ctr">
                        <a:lnSpc>
                          <a:spcPct val="107000"/>
                        </a:lnSpc>
                        <a:spcBef>
                          <a:spcPts val="600"/>
                        </a:spcBef>
                        <a:spcAft>
                          <a:spcPts val="600"/>
                        </a:spcAft>
                      </a:pPr>
                      <a:r>
                        <a:rPr lang="en-GB" sz="2000" dirty="0" smtClean="0">
                          <a:effectLst/>
                        </a:rPr>
                        <a:t>Bath</a:t>
                      </a:r>
                      <a:r>
                        <a:rPr lang="en-GB" sz="2000" baseline="0" dirty="0" smtClean="0">
                          <a:effectLst/>
                        </a:rPr>
                        <a:t> Partners</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tc>
                <a:tc hMerge="1">
                  <a:txBody>
                    <a:bodyPr/>
                    <a:lstStyle/>
                    <a:p>
                      <a:endParaRPr lang="en-GB"/>
                    </a:p>
                  </a:txBody>
                  <a:tcPr/>
                </a:tc>
              </a:tr>
              <a:tr h="1938345">
                <a:tc>
                  <a:txBody>
                    <a:bodyPr/>
                    <a:lstStyle/>
                    <a:p>
                      <a:pPr algn="l">
                        <a:lnSpc>
                          <a:spcPct val="107000"/>
                        </a:lnSpc>
                        <a:spcAft>
                          <a:spcPts val="0"/>
                        </a:spcAft>
                      </a:pPr>
                      <a:r>
                        <a:rPr lang="en-GB" sz="1800" dirty="0">
                          <a:effectLst/>
                        </a:rPr>
                        <a:t>Members </a:t>
                      </a:r>
                    </a:p>
                    <a:p>
                      <a:pPr algn="l">
                        <a:lnSpc>
                          <a:spcPct val="107000"/>
                        </a:lnSpc>
                        <a:spcAft>
                          <a:spcPts val="0"/>
                        </a:spcAft>
                      </a:pPr>
                      <a:r>
                        <a:rPr lang="en-GB" sz="1800" dirty="0">
                          <a:effectLst/>
                        </a:rPr>
                        <a:t> </a:t>
                      </a:r>
                    </a:p>
                    <a:p>
                      <a:pPr algn="l">
                        <a:lnSpc>
                          <a:spcPct val="107000"/>
                        </a:lnSpc>
                        <a:spcAft>
                          <a:spcPts val="0"/>
                        </a:spcAft>
                      </a:pPr>
                      <a:r>
                        <a:rPr lang="en-GB" sz="1800" dirty="0">
                          <a:effectLst/>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c>
                  <a:txBody>
                    <a:bodyPr/>
                    <a:lstStyle/>
                    <a:p>
                      <a:pPr algn="l">
                        <a:lnSpc>
                          <a:spcPct val="107000"/>
                        </a:lnSpc>
                        <a:spcAft>
                          <a:spcPts val="0"/>
                        </a:spcAft>
                      </a:pPr>
                      <a:r>
                        <a:rPr lang="en-GB" sz="1600" b="1" dirty="0">
                          <a:effectLst/>
                        </a:rPr>
                        <a:t>Dr Kate Walters</a:t>
                      </a:r>
                      <a:r>
                        <a:rPr lang="en-GB" sz="1600" dirty="0">
                          <a:effectLst/>
                        </a:rPr>
                        <a:t>, University College London </a:t>
                      </a:r>
                    </a:p>
                    <a:p>
                      <a:pPr algn="l">
                        <a:lnSpc>
                          <a:spcPct val="107000"/>
                        </a:lnSpc>
                        <a:spcAft>
                          <a:spcPts val="0"/>
                        </a:spcAft>
                      </a:pPr>
                      <a:r>
                        <a:rPr lang="en-GB" sz="1600" b="1" dirty="0">
                          <a:effectLst/>
                        </a:rPr>
                        <a:t>Professor Peter Thomas, </a:t>
                      </a:r>
                      <a:r>
                        <a:rPr lang="en-GB" sz="1600" dirty="0">
                          <a:effectLst/>
                        </a:rPr>
                        <a:t>University of Bournemouth</a:t>
                      </a:r>
                    </a:p>
                    <a:p>
                      <a:pPr algn="l">
                        <a:lnSpc>
                          <a:spcPct val="107000"/>
                        </a:lnSpc>
                        <a:spcAft>
                          <a:spcPts val="0"/>
                        </a:spcAft>
                      </a:pPr>
                      <a:r>
                        <a:rPr lang="en-GB" sz="1600" b="1" dirty="0">
                          <a:effectLst/>
                        </a:rPr>
                        <a:t>Professor Diane Crone</a:t>
                      </a:r>
                      <a:r>
                        <a:rPr lang="en-GB" sz="1600" dirty="0">
                          <a:effectLst/>
                        </a:rPr>
                        <a:t>, University of Gloucester</a:t>
                      </a:r>
                    </a:p>
                    <a:p>
                      <a:pPr algn="l">
                        <a:lnSpc>
                          <a:spcPct val="107000"/>
                        </a:lnSpc>
                        <a:spcAft>
                          <a:spcPts val="0"/>
                        </a:spcAft>
                      </a:pPr>
                      <a:r>
                        <a:rPr lang="en-GB" sz="1600" b="1" dirty="0">
                          <a:effectLst/>
                        </a:rPr>
                        <a:t>David Goodman</a:t>
                      </a:r>
                      <a:r>
                        <a:rPr lang="en-GB" sz="1600" dirty="0">
                          <a:effectLst/>
                        </a:rPr>
                        <a:t>, Research Partner</a:t>
                      </a:r>
                    </a:p>
                    <a:p>
                      <a:pPr algn="l">
                        <a:lnSpc>
                          <a:spcPct val="107000"/>
                        </a:lnSpc>
                        <a:spcAft>
                          <a:spcPts val="0"/>
                        </a:spcAft>
                      </a:pPr>
                      <a:r>
                        <a:rPr lang="en-GB" sz="1600" b="1" dirty="0" err="1">
                          <a:effectLst/>
                        </a:rPr>
                        <a:t>Jameelah</a:t>
                      </a:r>
                      <a:r>
                        <a:rPr lang="en-GB" sz="1600" b="1" dirty="0">
                          <a:effectLst/>
                        </a:rPr>
                        <a:t> Ingram</a:t>
                      </a:r>
                      <a:r>
                        <a:rPr lang="en-GB" sz="1600" dirty="0">
                          <a:effectLst/>
                        </a:rPr>
                        <a:t>, Bath and North East Somerset Council</a:t>
                      </a:r>
                    </a:p>
                    <a:p>
                      <a:pPr algn="l">
                        <a:lnSpc>
                          <a:spcPct val="107000"/>
                        </a:lnSpc>
                        <a:spcAft>
                          <a:spcPts val="0"/>
                        </a:spcAft>
                      </a:pPr>
                      <a:r>
                        <a:rPr lang="en-GB" sz="1600" b="1" dirty="0">
                          <a:effectLst/>
                        </a:rPr>
                        <a:t>Dr Afroditi Stathi</a:t>
                      </a:r>
                      <a:r>
                        <a:rPr lang="en-GB" sz="1600" dirty="0">
                          <a:effectLst/>
                        </a:rPr>
                        <a:t>, University of Bath (Chief Investigator) </a:t>
                      </a:r>
                    </a:p>
                    <a:p>
                      <a:pPr algn="l">
                        <a:lnSpc>
                          <a:spcPct val="107000"/>
                        </a:lnSpc>
                        <a:spcAft>
                          <a:spcPts val="600"/>
                        </a:spcAft>
                      </a:pPr>
                      <a:r>
                        <a:rPr lang="en-GB" sz="1600" b="1" dirty="0">
                          <a:effectLst/>
                        </a:rPr>
                        <a:t>Dr Janet Withall</a:t>
                      </a:r>
                      <a:r>
                        <a:rPr lang="en-GB" sz="1600" dirty="0">
                          <a:effectLst/>
                        </a:rPr>
                        <a:t>, University of Bath (Trial Manager)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tc>
              </a:tr>
            </a:tbl>
          </a:graphicData>
        </a:graphic>
      </p:graphicFrame>
      <p:sp>
        <p:nvSpPr>
          <p:cNvPr id="3" name="Title 1"/>
          <p:cNvSpPr txBox="1">
            <a:spLocks/>
          </p:cNvSpPr>
          <p:nvPr/>
        </p:nvSpPr>
        <p:spPr>
          <a:xfrm>
            <a:off x="0" y="328093"/>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sz="2400" kern="0" dirty="0" smtClean="0">
                <a:solidFill>
                  <a:schemeClr val="bg1"/>
                </a:solidFill>
              </a:rPr>
              <a:t>REACT Community partners</a:t>
            </a:r>
            <a:endParaRPr lang="en-GB" sz="2400" kern="0" dirty="0">
              <a:solidFill>
                <a:schemeClr val="bg1"/>
              </a:solidFill>
            </a:endParaRPr>
          </a:p>
        </p:txBody>
      </p:sp>
      <p:sp>
        <p:nvSpPr>
          <p:cNvPr id="6" name="Rectangle 5"/>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24596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774" y="404664"/>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The Project</a:t>
            </a:r>
            <a:endParaRPr lang="en-GB" kern="0" dirty="0">
              <a:solidFill>
                <a:schemeClr val="bg1"/>
              </a:solidFill>
            </a:endParaRPr>
          </a:p>
        </p:txBody>
      </p:sp>
      <p:sp>
        <p:nvSpPr>
          <p:cNvPr id="3" name="Content Placeholder 2"/>
          <p:cNvSpPr txBox="1">
            <a:spLocks/>
          </p:cNvSpPr>
          <p:nvPr/>
        </p:nvSpPr>
        <p:spPr>
          <a:xfrm>
            <a:off x="251520" y="1340364"/>
            <a:ext cx="5172646" cy="4669780"/>
          </a:xfrm>
          <a:prstGeom prst="rect">
            <a:avLst/>
          </a:prstGeom>
        </p:spPr>
        <p:txBody>
          <a:bodyPr/>
          <a:lst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r>
              <a:rPr lang="en-GB" b="1" kern="0" dirty="0" smtClean="0"/>
              <a:t>Based on the successful US  trial</a:t>
            </a:r>
          </a:p>
          <a:p>
            <a:pPr marL="0" indent="0"/>
            <a:endParaRPr lang="en-GB" kern="0" dirty="0" smtClean="0"/>
          </a:p>
          <a:p>
            <a:pPr>
              <a:buFont typeface="Arial" panose="020B0604020202020204" pitchFamily="34" charset="0"/>
              <a:buChar char="•"/>
            </a:pPr>
            <a:endParaRPr lang="en-GB" kern="0" dirty="0" smtClean="0"/>
          </a:p>
          <a:p>
            <a:pPr>
              <a:buFont typeface="Arial" panose="020B0604020202020204" pitchFamily="34" charset="0"/>
              <a:buChar char="•"/>
            </a:pPr>
            <a:r>
              <a:rPr lang="en-GB" kern="0" dirty="0" smtClean="0"/>
              <a:t>A multi-centre, </a:t>
            </a:r>
            <a:r>
              <a:rPr lang="en-GB" dirty="0" smtClean="0"/>
              <a:t>pragmatic</a:t>
            </a:r>
            <a:r>
              <a:rPr lang="en-GB" kern="0" dirty="0" smtClean="0"/>
              <a:t> RCT</a:t>
            </a:r>
          </a:p>
          <a:p>
            <a:pPr>
              <a:buFont typeface="Arial" panose="020B0604020202020204" pitchFamily="34" charset="0"/>
              <a:buChar char="•"/>
            </a:pPr>
            <a:endParaRPr lang="en-GB" kern="0" dirty="0" smtClean="0"/>
          </a:p>
          <a:p>
            <a:pPr>
              <a:buFont typeface="Arial" panose="020B0604020202020204" pitchFamily="34" charset="0"/>
              <a:buChar char="•"/>
            </a:pPr>
            <a:r>
              <a:rPr lang="en-GB" kern="0" dirty="0" smtClean="0"/>
              <a:t>To examine the long-term effect (24 months) of exercise intervention on: </a:t>
            </a:r>
          </a:p>
          <a:p>
            <a:pPr lvl="1">
              <a:buFont typeface="Arial" panose="020B0604020202020204" pitchFamily="34" charset="0"/>
              <a:buChar char="•"/>
            </a:pPr>
            <a:r>
              <a:rPr lang="en-GB" sz="1800" kern="0" dirty="0" smtClean="0"/>
              <a:t>Mobility-related disability</a:t>
            </a:r>
          </a:p>
          <a:p>
            <a:pPr lvl="1">
              <a:buFont typeface="Arial" panose="020B0604020202020204" pitchFamily="34" charset="0"/>
              <a:buChar char="•"/>
            </a:pPr>
            <a:r>
              <a:rPr lang="en-GB" sz="1800" kern="0" dirty="0" smtClean="0"/>
              <a:t>Levels of physical activity</a:t>
            </a:r>
          </a:p>
          <a:p>
            <a:pPr lvl="1">
              <a:buFont typeface="Arial" panose="020B0604020202020204" pitchFamily="34" charset="0"/>
              <a:buChar char="•"/>
            </a:pPr>
            <a:r>
              <a:rPr lang="en-GB" sz="1800" kern="0" dirty="0" smtClean="0"/>
              <a:t>Quality of life and well-being</a:t>
            </a:r>
          </a:p>
          <a:p>
            <a:pPr lvl="1">
              <a:buFont typeface="Arial" panose="020B0604020202020204" pitchFamily="34" charset="0"/>
              <a:buChar char="•"/>
            </a:pPr>
            <a:r>
              <a:rPr lang="en-GB" sz="1800" kern="0" dirty="0" smtClean="0"/>
              <a:t>Ability to perform activities of daily living</a:t>
            </a:r>
          </a:p>
        </p:txBody>
      </p:sp>
      <p:sp>
        <p:nvSpPr>
          <p:cNvPr id="4" name="Content Placeholder 3"/>
          <p:cNvSpPr txBox="1">
            <a:spLocks/>
          </p:cNvSpPr>
          <p:nvPr/>
        </p:nvSpPr>
        <p:spPr>
          <a:xfrm>
            <a:off x="5491134" y="1105933"/>
            <a:ext cx="3168158" cy="4525962"/>
          </a:xfrm>
          <a:prstGeom prst="rect">
            <a:avLst/>
          </a:prstGeom>
        </p:spPr>
        <p:txBody>
          <a:bodyPr/>
          <a:lst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r>
              <a:rPr lang="en-GB" sz="2000" kern="0" dirty="0" smtClean="0"/>
              <a:t> </a:t>
            </a:r>
          </a:p>
          <a:p>
            <a:pPr marL="0" indent="0"/>
            <a:r>
              <a:rPr lang="en-GB" sz="2000" b="1" kern="0" dirty="0" smtClean="0"/>
              <a:t>REACT includes:</a:t>
            </a:r>
          </a:p>
          <a:p>
            <a:pPr>
              <a:buFont typeface="Arial" panose="020B0604020202020204" pitchFamily="34" charset="0"/>
              <a:buChar char="•"/>
            </a:pPr>
            <a:r>
              <a:rPr lang="en-GB" sz="2000" kern="0" dirty="0" smtClean="0"/>
              <a:t>A full economic evaluation</a:t>
            </a:r>
          </a:p>
          <a:p>
            <a:pPr>
              <a:buFont typeface="Arial" panose="020B0604020202020204" pitchFamily="34" charset="0"/>
              <a:buChar char="•"/>
            </a:pPr>
            <a:endParaRPr lang="en-GB" sz="2000" kern="0" dirty="0" smtClean="0"/>
          </a:p>
          <a:p>
            <a:pPr>
              <a:buFont typeface="Arial" panose="020B0604020202020204" pitchFamily="34" charset="0"/>
              <a:buChar char="•"/>
            </a:pPr>
            <a:r>
              <a:rPr lang="en-GB" sz="2000" kern="0" dirty="0" smtClean="0"/>
              <a:t>Process evaluation</a:t>
            </a:r>
          </a:p>
          <a:p>
            <a:pPr>
              <a:buFont typeface="Arial" panose="020B0604020202020204" pitchFamily="34" charset="0"/>
              <a:buChar char="•"/>
            </a:pPr>
            <a:endParaRPr lang="en-GB" sz="2000" kern="0" dirty="0" smtClean="0"/>
          </a:p>
          <a:p>
            <a:pPr>
              <a:buFont typeface="Arial" panose="020B0604020202020204" pitchFamily="34" charset="0"/>
              <a:buChar char="•"/>
            </a:pPr>
            <a:r>
              <a:rPr lang="en-GB" sz="2000" kern="0" dirty="0" smtClean="0"/>
              <a:t>fMRI </a:t>
            </a:r>
            <a:r>
              <a:rPr lang="en-GB" sz="2000" kern="0" dirty="0"/>
              <a:t>imaging </a:t>
            </a:r>
            <a:r>
              <a:rPr lang="en-GB" sz="2000" kern="0" dirty="0" smtClean="0"/>
              <a:t>sub-study to </a:t>
            </a:r>
            <a:r>
              <a:rPr lang="en-GB" sz="2000" kern="0" dirty="0"/>
              <a:t>detect brain </a:t>
            </a:r>
            <a:r>
              <a:rPr lang="en-GB" sz="2000" kern="0" dirty="0" smtClean="0"/>
              <a:t>changes </a:t>
            </a:r>
            <a:endParaRPr lang="en-GB" sz="2000" kern="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1650876" cy="74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1.gstatic.com/images?q=tbn:ANd9GcRcXTIm2w-YMkIazyuOLZ2rPjLdsvMQ708Jc9w3LOUqYAT0DrYbLhqaM1J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34" y="4941168"/>
            <a:ext cx="1528784"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961" y="4768772"/>
            <a:ext cx="1374354" cy="103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041372" y="1772816"/>
            <a:ext cx="3250708" cy="830997"/>
          </a:xfrm>
          <a:prstGeom prst="rect">
            <a:avLst/>
          </a:prstGeom>
          <a:noFill/>
        </p:spPr>
        <p:txBody>
          <a:bodyPr wrap="square" rtlCol="0">
            <a:spAutoFit/>
          </a:bodyPr>
          <a:lstStyle/>
          <a:p>
            <a:r>
              <a:rPr lang="en-GB" sz="1600" b="1" dirty="0" smtClean="0"/>
              <a:t>Aim</a:t>
            </a:r>
            <a:r>
              <a:rPr lang="en-GB" sz="1600" dirty="0" smtClean="0"/>
              <a:t>:</a:t>
            </a:r>
            <a:r>
              <a:rPr lang="en-GB" sz="1600" dirty="0"/>
              <a:t> </a:t>
            </a:r>
            <a:r>
              <a:rPr lang="en-GB" sz="1600" dirty="0" smtClean="0"/>
              <a:t>physical activity intervention </a:t>
            </a:r>
            <a:r>
              <a:rPr lang="en-GB" sz="1600" dirty="0"/>
              <a:t>to preserve ability to walk in </a:t>
            </a:r>
            <a:r>
              <a:rPr lang="en-GB" sz="1600" dirty="0" smtClean="0"/>
              <a:t>1600 older adults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41431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20" y="404664"/>
            <a:ext cx="8174038" cy="576262"/>
          </a:xfrm>
          <a:prstGeom prst="rect">
            <a:avLst/>
          </a:prstGeom>
        </p:spPr>
        <p:txBody>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dirty="0" smtClean="0">
                <a:solidFill>
                  <a:schemeClr val="bg1"/>
                </a:solidFill>
              </a:rPr>
              <a:t>REACT: </a:t>
            </a:r>
            <a:r>
              <a:rPr lang="en-GB" kern="0" dirty="0">
                <a:solidFill>
                  <a:schemeClr val="bg1"/>
                </a:solidFill>
              </a:rPr>
              <a:t>S</a:t>
            </a:r>
            <a:r>
              <a:rPr lang="en-GB" kern="0" dirty="0" smtClean="0">
                <a:solidFill>
                  <a:schemeClr val="bg1"/>
                </a:solidFill>
              </a:rPr>
              <a:t>tudy design</a:t>
            </a:r>
            <a:endParaRPr lang="en-GB" kern="0" dirty="0">
              <a:solidFill>
                <a:schemeClr val="bg1"/>
              </a:solidFill>
            </a:endParaRPr>
          </a:p>
        </p:txBody>
      </p:sp>
      <p:sp>
        <p:nvSpPr>
          <p:cNvPr id="24" name="TextBox 23"/>
          <p:cNvSpPr txBox="1"/>
          <p:nvPr/>
        </p:nvSpPr>
        <p:spPr>
          <a:xfrm>
            <a:off x="323528" y="4725144"/>
            <a:ext cx="6629722" cy="523220"/>
          </a:xfrm>
          <a:prstGeom prst="rect">
            <a:avLst/>
          </a:prstGeom>
          <a:noFill/>
        </p:spPr>
        <p:txBody>
          <a:bodyPr wrap="square" rtlCol="0">
            <a:spAutoFit/>
          </a:bodyPr>
          <a:lstStyle/>
          <a:p>
            <a:r>
              <a:rPr lang="en-GB" sz="1400" b="1" dirty="0" smtClean="0"/>
              <a:t>Primary outcome at assessments</a:t>
            </a:r>
          </a:p>
          <a:p>
            <a:pPr marL="285750" indent="-285750">
              <a:buFont typeface="Arial" panose="020B0604020202020204" pitchFamily="34" charset="0"/>
              <a:buChar char="•"/>
            </a:pPr>
            <a:r>
              <a:rPr lang="en-GB" sz="1400" dirty="0"/>
              <a:t>progression of mobility-related functional </a:t>
            </a:r>
            <a:r>
              <a:rPr lang="en-GB" sz="1400" dirty="0" smtClean="0"/>
              <a:t>limitations – SPPB</a:t>
            </a:r>
          </a:p>
        </p:txBody>
      </p:sp>
      <p:sp>
        <p:nvSpPr>
          <p:cNvPr id="26" name="TextBox 25"/>
          <p:cNvSpPr txBox="1"/>
          <p:nvPr/>
        </p:nvSpPr>
        <p:spPr>
          <a:xfrm>
            <a:off x="323528" y="5309919"/>
            <a:ext cx="6629722" cy="1384995"/>
          </a:xfrm>
          <a:prstGeom prst="rect">
            <a:avLst/>
          </a:prstGeom>
          <a:noFill/>
        </p:spPr>
        <p:txBody>
          <a:bodyPr wrap="square" numCol="2" rtlCol="0">
            <a:spAutoFit/>
          </a:bodyPr>
          <a:lstStyle/>
          <a:p>
            <a:r>
              <a:rPr lang="en-GB" sz="1400" b="1" dirty="0"/>
              <a:t>Secondary outcomes</a:t>
            </a:r>
            <a:r>
              <a:rPr lang="en-GB" sz="1400" b="1" dirty="0" smtClean="0"/>
              <a:t>:</a:t>
            </a:r>
          </a:p>
          <a:p>
            <a:pPr marL="285750" indent="-285750">
              <a:buFont typeface="Arial" panose="020B0604020202020204" pitchFamily="34" charset="0"/>
              <a:buChar char="•"/>
            </a:pPr>
            <a:r>
              <a:rPr lang="en-GB" sz="1400" dirty="0"/>
              <a:t>moderate intensity physical activity</a:t>
            </a:r>
          </a:p>
          <a:p>
            <a:pPr marL="285750" indent="-285750">
              <a:buFont typeface="Arial" panose="020B0604020202020204" pitchFamily="34" charset="0"/>
              <a:buChar char="•"/>
            </a:pPr>
            <a:r>
              <a:rPr lang="en-GB" sz="1400" dirty="0"/>
              <a:t>health-related quality of life</a:t>
            </a:r>
          </a:p>
          <a:p>
            <a:pPr marL="285750" indent="-285750">
              <a:buFont typeface="Arial" panose="020B0604020202020204" pitchFamily="34" charset="0"/>
              <a:buChar char="•"/>
            </a:pPr>
            <a:r>
              <a:rPr lang="en-GB" sz="1400" dirty="0"/>
              <a:t>cognitive function</a:t>
            </a:r>
          </a:p>
          <a:p>
            <a:pPr marL="285750" indent="-285750">
              <a:buFont typeface="Arial" panose="020B0604020202020204" pitchFamily="34" charset="0"/>
              <a:buChar char="•"/>
            </a:pPr>
            <a:r>
              <a:rPr lang="en-GB" sz="1400" dirty="0"/>
              <a:t>ability to perform the activities of daily living</a:t>
            </a:r>
          </a:p>
          <a:p>
            <a:pPr marL="285750" indent="-285750">
              <a:buFont typeface="Arial" panose="020B0604020202020204" pitchFamily="34" charset="0"/>
              <a:buChar char="•"/>
            </a:pPr>
            <a:r>
              <a:rPr lang="en-GB" sz="1400" dirty="0"/>
              <a:t>mental and social well-being</a:t>
            </a:r>
          </a:p>
          <a:p>
            <a:pPr marL="285750" indent="-285750">
              <a:buFont typeface="Arial" panose="020B0604020202020204" pitchFamily="34" charset="0"/>
              <a:buChar char="•"/>
            </a:pPr>
            <a:r>
              <a:rPr lang="en-GB" sz="1400" dirty="0" smtClean="0"/>
              <a:t>fatigue </a:t>
            </a:r>
            <a:endParaRPr lang="en-GB" sz="1400" dirty="0"/>
          </a:p>
          <a:p>
            <a:pPr marL="285750" indent="-285750">
              <a:buFont typeface="Arial" panose="020B0604020202020204" pitchFamily="34" charset="0"/>
              <a:buChar char="•"/>
            </a:pPr>
            <a:r>
              <a:rPr lang="en-GB" sz="1400" dirty="0"/>
              <a:t>pain </a:t>
            </a:r>
          </a:p>
          <a:p>
            <a:pPr marL="285750" indent="-285750">
              <a:buFont typeface="Arial" panose="020B0604020202020204" pitchFamily="34" charset="0"/>
              <a:buChar char="•"/>
            </a:pPr>
            <a:r>
              <a:rPr lang="en-GB" sz="1400" dirty="0"/>
              <a:t>improved sleep </a:t>
            </a:r>
            <a:r>
              <a:rPr lang="en-GB" sz="1400" dirty="0" smtClean="0"/>
              <a:t>quality</a:t>
            </a:r>
            <a:endParaRPr lang="en-GB" sz="1400" b="1" dirty="0"/>
          </a:p>
          <a:p>
            <a:endParaRPr lang="en-GB" sz="1400" b="1" dirty="0" smtClean="0"/>
          </a:p>
          <a:p>
            <a:pPr marL="285750" indent="-285750">
              <a:buFont typeface="Arial" panose="020B0604020202020204" pitchFamily="34" charset="0"/>
              <a:buChar char="•"/>
            </a:pPr>
            <a:r>
              <a:rPr lang="en-GB" sz="1400" b="1" i="1" dirty="0" smtClean="0"/>
              <a:t>Plus a full economic evaluation</a:t>
            </a:r>
            <a:endParaRPr lang="en-GB" sz="1400" b="1" i="1" dirty="0"/>
          </a:p>
        </p:txBody>
      </p:sp>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16667"/>
          <a:stretch/>
        </p:blipFill>
        <p:spPr>
          <a:xfrm>
            <a:off x="6335225" y="4504372"/>
            <a:ext cx="2081427" cy="1300892"/>
          </a:xfrm>
          <a:prstGeom prst="rect">
            <a:avLst/>
          </a:prstGeom>
        </p:spPr>
      </p:pic>
      <p:sp>
        <p:nvSpPr>
          <p:cNvPr id="39" name="Right Arrow Callout 38"/>
          <p:cNvSpPr/>
          <p:nvPr/>
        </p:nvSpPr>
        <p:spPr>
          <a:xfrm>
            <a:off x="251520" y="2138561"/>
            <a:ext cx="1440160" cy="1656184"/>
          </a:xfrm>
          <a:prstGeom prst="rightArrowCallout">
            <a:avLst/>
          </a:prstGeom>
          <a:solidFill>
            <a:srgbClr val="8D65EA">
              <a:lumMod val="40000"/>
              <a:lumOff val="60000"/>
            </a:srgbClr>
          </a:solidFill>
          <a:ln w="19050" cap="flat" cmpd="sng" algn="ctr">
            <a:solidFill>
              <a:srgbClr val="8D65EA"/>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entury Gothic" panose="020B0502020202020204"/>
                <a:ea typeface="+mn-ea"/>
                <a:cs typeface="+mn-cs"/>
              </a:rPr>
              <a:t>Participants invited to take part</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entury Gothic" panose="020B0502020202020204"/>
                <a:ea typeface="+mn-ea"/>
                <a:cs typeface="+mn-cs"/>
              </a:rPr>
              <a:t>Telephone Screen</a:t>
            </a:r>
          </a:p>
        </p:txBody>
      </p:sp>
      <p:sp>
        <p:nvSpPr>
          <p:cNvPr id="40" name="Rectangle 39"/>
          <p:cNvSpPr/>
          <p:nvPr/>
        </p:nvSpPr>
        <p:spPr>
          <a:xfrm>
            <a:off x="251520" y="4154785"/>
            <a:ext cx="2879576" cy="288032"/>
          </a:xfrm>
          <a:prstGeom prst="rect">
            <a:avLst/>
          </a:prstGeom>
          <a:solidFill>
            <a:srgbClr val="8D65EA">
              <a:lumMod val="40000"/>
              <a:lumOff val="60000"/>
            </a:srgbClr>
          </a:solidFill>
          <a:ln w="19050" cap="flat" cmpd="sng" algn="ctr">
            <a:solidFill>
              <a:srgbClr val="8D65EA"/>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Recruitment and Screening</a:t>
            </a:r>
          </a:p>
        </p:txBody>
      </p:sp>
      <p:sp>
        <p:nvSpPr>
          <p:cNvPr id="41" name="Right Arrow Callout 40"/>
          <p:cNvSpPr/>
          <p:nvPr/>
        </p:nvSpPr>
        <p:spPr>
          <a:xfrm>
            <a:off x="1691680" y="2138561"/>
            <a:ext cx="1440160" cy="1656184"/>
          </a:xfrm>
          <a:prstGeom prst="rightArrowCallout">
            <a:avLst/>
          </a:prstGeom>
          <a:solidFill>
            <a:srgbClr val="8D65EA">
              <a:lumMod val="40000"/>
              <a:lumOff val="60000"/>
            </a:srgbClr>
          </a:solidFill>
          <a:ln w="19050" cap="flat" cmpd="sng" algn="ctr">
            <a:solidFill>
              <a:srgbClr val="8D65EA"/>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entury Gothic" panose="020B0502020202020204"/>
                <a:ea typeface="+mn-ea"/>
                <a:cs typeface="+mn-cs"/>
              </a:rPr>
              <a:t>Consent and face-face screening</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Assessment 1</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rPr>
              <a:t>BASELINE</a:t>
            </a:r>
          </a:p>
        </p:txBody>
      </p:sp>
      <p:sp>
        <p:nvSpPr>
          <p:cNvPr id="42" name="Right Arrow Callout 41"/>
          <p:cNvSpPr/>
          <p:nvPr/>
        </p:nvSpPr>
        <p:spPr>
          <a:xfrm>
            <a:off x="3131096" y="2138561"/>
            <a:ext cx="1440160" cy="1656184"/>
          </a:xfrm>
          <a:prstGeom prst="rightArrowCallout">
            <a:avLst/>
          </a:prstGeom>
          <a:solidFill>
            <a:srgbClr val="588FE2">
              <a:lumMod val="40000"/>
              <a:lumOff val="60000"/>
            </a:srgbClr>
          </a:solidFill>
          <a:ln w="12700" cap="flat" cmpd="sng" algn="ctr">
            <a:solidFill>
              <a:srgbClr val="588FE2">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Century Gothic" panose="020B0502020202020204"/>
                <a:ea typeface="+mn-ea"/>
                <a:cs typeface="+mn-cs"/>
              </a:rPr>
              <a:t>Eligible participants Randomised into intervention or control group</a:t>
            </a:r>
            <a:endPar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43" name="Right Arrow Callout 42"/>
          <p:cNvSpPr/>
          <p:nvPr/>
        </p:nvSpPr>
        <p:spPr>
          <a:xfrm>
            <a:off x="6022132" y="2138561"/>
            <a:ext cx="1440160" cy="1656184"/>
          </a:xfrm>
          <a:prstGeom prst="rightArrowCallout">
            <a:avLst/>
          </a:prstGeom>
          <a:solidFill>
            <a:srgbClr val="588FE2">
              <a:lumMod val="40000"/>
              <a:lumOff val="60000"/>
            </a:srgbClr>
          </a:solidFill>
          <a:ln w="12700" cap="flat" cmpd="sng" algn="ctr">
            <a:solidFill>
              <a:srgbClr val="588FE2">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Assessment 3</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rPr>
              <a:t>POST-INTERVENTION</a:t>
            </a:r>
          </a:p>
        </p:txBody>
      </p:sp>
      <p:sp>
        <p:nvSpPr>
          <p:cNvPr id="44" name="Right Arrow Callout 43"/>
          <p:cNvSpPr/>
          <p:nvPr/>
        </p:nvSpPr>
        <p:spPr>
          <a:xfrm>
            <a:off x="4576614" y="2138561"/>
            <a:ext cx="1440160" cy="1656184"/>
          </a:xfrm>
          <a:prstGeom prst="rightArrowCallout">
            <a:avLst/>
          </a:prstGeom>
          <a:solidFill>
            <a:srgbClr val="588FE2">
              <a:lumMod val="40000"/>
              <a:lumOff val="60000"/>
            </a:srgbClr>
          </a:solidFill>
          <a:ln w="12700" cap="flat" cmpd="sng" algn="ctr">
            <a:solidFill>
              <a:srgbClr val="588FE2">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Assessment 2</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black"/>
                </a:solidFill>
                <a:effectLst/>
                <a:uLnTx/>
                <a:uFillTx/>
                <a:latin typeface="Century Gothic" panose="020B0502020202020204"/>
                <a:ea typeface="+mn-ea"/>
                <a:cs typeface="+mn-cs"/>
              </a:rPr>
              <a:t>MID-INTERVENTION</a:t>
            </a:r>
          </a:p>
        </p:txBody>
      </p:sp>
      <p:sp>
        <p:nvSpPr>
          <p:cNvPr id="45" name="Rectangle 44"/>
          <p:cNvSpPr/>
          <p:nvPr/>
        </p:nvSpPr>
        <p:spPr>
          <a:xfrm>
            <a:off x="7462292" y="2138561"/>
            <a:ext cx="954360" cy="1656184"/>
          </a:xfrm>
          <a:prstGeom prst="rect">
            <a:avLst/>
          </a:prstGeom>
          <a:solidFill>
            <a:srgbClr val="127CA4">
              <a:lumMod val="40000"/>
              <a:lumOff val="60000"/>
            </a:srgbClr>
          </a:solidFill>
          <a:ln w="12700" cap="flat" cmpd="sng" algn="ctr">
            <a:solidFill>
              <a:srgbClr val="127CA4"/>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Century Gothic" panose="020B0502020202020204"/>
                <a:ea typeface="+mn-ea"/>
                <a:cs typeface="+mn-cs"/>
              </a:rPr>
              <a:t>Assessment 4</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smtClean="0">
              <a:ln>
                <a:noFill/>
              </a:ln>
              <a:solidFill>
                <a:srgbClr val="000000"/>
              </a:solidFill>
              <a:effectLst/>
              <a:uLnTx/>
              <a:uFillTx/>
              <a:latin typeface="Century Gothic" panose="020B0502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Century Gothic" panose="020B0502020202020204"/>
                <a:ea typeface="+mn-ea"/>
                <a:cs typeface="+mn-cs"/>
              </a:rPr>
              <a:t>Follow-up</a:t>
            </a:r>
          </a:p>
        </p:txBody>
      </p:sp>
      <p:sp>
        <p:nvSpPr>
          <p:cNvPr id="46" name="Rectangle 45"/>
          <p:cNvSpPr/>
          <p:nvPr/>
        </p:nvSpPr>
        <p:spPr>
          <a:xfrm>
            <a:off x="3131096" y="4154785"/>
            <a:ext cx="3822154" cy="288032"/>
          </a:xfrm>
          <a:prstGeom prst="rect">
            <a:avLst/>
          </a:prstGeom>
          <a:solidFill>
            <a:srgbClr val="588FE2">
              <a:lumMod val="40000"/>
              <a:lumOff val="60000"/>
            </a:srgbClr>
          </a:solidFill>
          <a:ln w="12700" cap="flat" cmpd="sng" algn="ctr">
            <a:solidFill>
              <a:srgbClr val="588FE2">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Active intervention – 12 Months</a:t>
            </a:r>
          </a:p>
        </p:txBody>
      </p:sp>
      <p:sp>
        <p:nvSpPr>
          <p:cNvPr id="47" name="Rectangle 46"/>
          <p:cNvSpPr/>
          <p:nvPr/>
        </p:nvSpPr>
        <p:spPr>
          <a:xfrm>
            <a:off x="6953250" y="4154785"/>
            <a:ext cx="1463402" cy="288032"/>
          </a:xfrm>
          <a:prstGeom prst="rect">
            <a:avLst/>
          </a:prstGeom>
          <a:solidFill>
            <a:srgbClr val="127CA4">
              <a:lumMod val="40000"/>
              <a:lumOff val="60000"/>
            </a:srgbClr>
          </a:solidFill>
          <a:ln w="12700" cap="flat" cmpd="sng" algn="ctr">
            <a:solidFill>
              <a:srgbClr val="127CA4"/>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Follow-up – 12 Months</a:t>
            </a:r>
          </a:p>
        </p:txBody>
      </p:sp>
      <p:sp>
        <p:nvSpPr>
          <p:cNvPr id="48" name="12-Point Star 47"/>
          <p:cNvSpPr/>
          <p:nvPr/>
        </p:nvSpPr>
        <p:spPr>
          <a:xfrm>
            <a:off x="1691308" y="1202457"/>
            <a:ext cx="936476" cy="864096"/>
          </a:xfrm>
          <a:prstGeom prst="star12">
            <a:avLst/>
          </a:prstGeom>
          <a:solidFill>
            <a:srgbClr val="8D65EA">
              <a:lumMod val="40000"/>
              <a:lumOff val="60000"/>
            </a:srgbClr>
          </a:solidFill>
          <a:ln w="19050" cap="flat" cmpd="sng" algn="ctr">
            <a:solidFill>
              <a:srgbClr val="8D65EA"/>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Week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0</a:t>
            </a:r>
          </a:p>
        </p:txBody>
      </p:sp>
      <p:sp>
        <p:nvSpPr>
          <p:cNvPr id="49" name="12-Point Star 48"/>
          <p:cNvSpPr/>
          <p:nvPr/>
        </p:nvSpPr>
        <p:spPr>
          <a:xfrm>
            <a:off x="4571256" y="1202457"/>
            <a:ext cx="936476" cy="864096"/>
          </a:xfrm>
          <a:prstGeom prst="star12">
            <a:avLst/>
          </a:prstGeom>
          <a:solidFill>
            <a:srgbClr val="588FE2">
              <a:lumMod val="40000"/>
              <a:lumOff val="60000"/>
            </a:srgbClr>
          </a:solidFill>
          <a:ln w="12700" cap="flat" cmpd="sng" algn="ctr">
            <a:solidFill>
              <a:srgbClr val="588FE2">
                <a:shade val="50000"/>
              </a:srgbClr>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Week 26</a:t>
            </a:r>
          </a:p>
        </p:txBody>
      </p:sp>
      <p:sp>
        <p:nvSpPr>
          <p:cNvPr id="50" name="12-Point Star 49"/>
          <p:cNvSpPr/>
          <p:nvPr/>
        </p:nvSpPr>
        <p:spPr>
          <a:xfrm>
            <a:off x="6016774" y="1196752"/>
            <a:ext cx="936476" cy="864096"/>
          </a:xfrm>
          <a:prstGeom prst="star12">
            <a:avLst/>
          </a:prstGeom>
          <a:solidFill>
            <a:srgbClr val="588FE2">
              <a:lumMod val="40000"/>
              <a:lumOff val="60000"/>
            </a:srgbClr>
          </a:solidFill>
          <a:ln w="12700" cap="flat" cmpd="sng" algn="ctr">
            <a:solidFill>
              <a:srgbClr val="588FE2">
                <a:shade val="50000"/>
              </a:srgbClr>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Week 52</a:t>
            </a:r>
          </a:p>
        </p:txBody>
      </p:sp>
      <p:sp>
        <p:nvSpPr>
          <p:cNvPr id="51" name="12-Point Star 50"/>
          <p:cNvSpPr/>
          <p:nvPr/>
        </p:nvSpPr>
        <p:spPr>
          <a:xfrm>
            <a:off x="7462292" y="1196752"/>
            <a:ext cx="936476" cy="864096"/>
          </a:xfrm>
          <a:prstGeom prst="star12">
            <a:avLst/>
          </a:prstGeom>
          <a:solidFill>
            <a:srgbClr val="127CA4">
              <a:lumMod val="40000"/>
              <a:lumOff val="60000"/>
            </a:srgbClr>
          </a:solidFill>
          <a:ln w="12700" cap="flat" cmpd="sng" algn="ctr">
            <a:solidFill>
              <a:srgbClr val="127CA4"/>
            </a:solid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black"/>
                </a:solidFill>
                <a:effectLst/>
                <a:uLnTx/>
                <a:uFillTx/>
                <a:latin typeface="Century Gothic" panose="020B0502020202020204"/>
                <a:ea typeface="+mn-ea"/>
                <a:cs typeface="+mn-cs"/>
              </a:rPr>
              <a:t>Week 104</a:t>
            </a:r>
          </a:p>
        </p:txBody>
      </p:sp>
      <p:sp>
        <p:nvSpPr>
          <p:cNvPr id="19" name="Rectangle 18"/>
          <p:cNvSpPr/>
          <p:nvPr/>
        </p:nvSpPr>
        <p:spPr>
          <a:xfrm>
            <a:off x="6588224" y="188639"/>
            <a:ext cx="1981350" cy="93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417" y="330991"/>
            <a:ext cx="1585815" cy="622871"/>
          </a:xfrm>
          <a:prstGeom prst="rect">
            <a:avLst/>
          </a:prstGeom>
        </p:spPr>
      </p:pic>
    </p:spTree>
    <p:extLst>
      <p:ext uri="{BB962C8B-B14F-4D97-AF65-F5344CB8AC3E}">
        <p14:creationId xmlns:p14="http://schemas.microsoft.com/office/powerpoint/2010/main" val="23588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9" grpId="0" animBg="1"/>
      <p:bldP spid="41" grpId="0" animBg="1"/>
      <p:bldP spid="42" grpId="0" animBg="1"/>
      <p:bldP spid="43" grpId="0" animBg="1"/>
      <p:bldP spid="44" grpId="0" animBg="1"/>
      <p:bldP spid="45" grpId="0" animBg="1"/>
      <p:bldP spid="48" grpId="0" animBg="1"/>
      <p:bldP spid="49" grpId="0" animBg="1"/>
      <p:bldP spid="50" grpId="0" animBg="1"/>
      <p:bldP spid="51" grpId="0" animBg="1"/>
    </p:bldLst>
  </p:timing>
</p:sld>
</file>

<file path=ppt/theme/theme1.xml><?xml version="1.0" encoding="utf-8"?>
<a:theme xmlns:a="http://schemas.openxmlformats.org/drawingml/2006/main" name="Humanities &amp; Social Science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LHW 2013presentati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LHW 2013presentati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LHW 2013presentatio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Humanities &amp; Social Science Template</Template>
  <TotalTime>7523</TotalTime>
  <Words>1311</Words>
  <Application>Microsoft Office PowerPoint</Application>
  <PresentationFormat>On-screen Show (4:3)</PresentationFormat>
  <Paragraphs>335</Paragraphs>
  <Slides>18</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Calibri</vt:lpstr>
      <vt:lpstr>Calibri Light</vt:lpstr>
      <vt:lpstr>Century Gothic</vt:lpstr>
      <vt:lpstr>Kalinga</vt:lpstr>
      <vt:lpstr>Times New Roman</vt:lpstr>
      <vt:lpstr>Humanities &amp; Social Science Template</vt:lpstr>
      <vt:lpstr>Custom Design</vt:lpstr>
      <vt:lpstr>2_LLHW 2013presentation</vt:lpstr>
      <vt:lpstr>LLHW 2013presentation</vt:lpstr>
      <vt:lpstr>1_LLHW 2013presentation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 Launch event focus</vt:lpstr>
      <vt:lpstr>REACT: Launch event agenda</vt:lpstr>
      <vt:lpstr>PowerPoint Presentation</vt:lpstr>
      <vt:lpstr>Service users-public involvement</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Active, Connected, Engaged Communities</dc:title>
  <dc:creator>Administrator</dc:creator>
  <cp:lastModifiedBy>jw930</cp:lastModifiedBy>
  <cp:revision>296</cp:revision>
  <cp:lastPrinted>2015-11-17T14:56:21Z</cp:lastPrinted>
  <dcterms:created xsi:type="dcterms:W3CDTF">2012-11-30T15:20:00Z</dcterms:created>
  <dcterms:modified xsi:type="dcterms:W3CDTF">2016-01-12T21:29:19Z</dcterms:modified>
</cp:coreProperties>
</file>